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</p:sldMasterIdLst>
  <p:notesMasterIdLst>
    <p:notesMasterId r:id="rId18"/>
  </p:notesMasterIdLst>
  <p:sldIdLst>
    <p:sldId id="510" r:id="rId3"/>
    <p:sldId id="507" r:id="rId4"/>
    <p:sldId id="587" r:id="rId5"/>
    <p:sldId id="588" r:id="rId6"/>
    <p:sldId id="261" r:id="rId7"/>
    <p:sldId id="437" r:id="rId8"/>
    <p:sldId id="495" r:id="rId9"/>
    <p:sldId id="496" r:id="rId10"/>
    <p:sldId id="497" r:id="rId11"/>
    <p:sldId id="498" r:id="rId12"/>
    <p:sldId id="499" r:id="rId13"/>
    <p:sldId id="501" r:id="rId14"/>
    <p:sldId id="500" r:id="rId15"/>
    <p:sldId id="502" r:id="rId16"/>
    <p:sldId id="503" r:id="rId17"/>
  </p:sldIdLst>
  <p:sldSz cx="12192000" cy="6858000"/>
  <p:notesSz cx="6858000" cy="9144000"/>
  <p:defaultTextStyle>
    <a:defPPr>
      <a:defRPr lang="en-US"/>
    </a:defPPr>
    <a:lvl1pPr marL="0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723"/>
    <p:restoredTop sz="75472"/>
  </p:normalViewPr>
  <p:slideViewPr>
    <p:cSldViewPr snapToGrid="0" snapToObjects="1">
      <p:cViewPr varScale="1">
        <p:scale>
          <a:sx n="65" d="100"/>
          <a:sy n="65" d="100"/>
        </p:scale>
        <p:origin x="4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1F52A-4790-8B45-82CE-D8FDECDD51BA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3AFA1-4EEA-5549-ADE0-9776F0448E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393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93%8D%E4%BD%9C%E7%A0%81" TargetMode="External"/><Relationship Id="rId3" Type="http://schemas.openxmlformats.org/officeDocument/2006/relationships/hyperlink" Target="https://baike.baidu.com/item/%E8%BF%90%E7%AE%97%E5%99%A8" TargetMode="External"/><Relationship Id="rId7" Type="http://schemas.openxmlformats.org/officeDocument/2006/relationships/hyperlink" Target="https://baike.baidu.com/item/%E4%BA%8C%E8%BF%9B%E5%88%B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6%8C%87%E4%BB%A4" TargetMode="External"/><Relationship Id="rId11" Type="http://schemas.openxmlformats.org/officeDocument/2006/relationships/hyperlink" Target="https://baike.baidu.com/item/%E8%BE%93%E5%85%A5%E8%BE%93%E5%87%BA%E8%AE%BE%E5%A4%87" TargetMode="External"/><Relationship Id="rId5" Type="http://schemas.openxmlformats.org/officeDocument/2006/relationships/hyperlink" Target="https://baike.baidu.com/item/%E8%BE%93%E5%87%BA%E8%AE%BE%E5%A4%87" TargetMode="External"/><Relationship Id="rId10" Type="http://schemas.openxmlformats.org/officeDocument/2006/relationships/hyperlink" Target="https://baike.baidu.com/item/%E5%8D%95%E5%85%83%E5%9C%B0%E5%9D%80" TargetMode="External"/><Relationship Id="rId4" Type="http://schemas.openxmlformats.org/officeDocument/2006/relationships/hyperlink" Target="https://baike.baidu.com/item/%E5%AD%98%E5%82%A8%E5%99%A8" TargetMode="External"/><Relationship Id="rId9" Type="http://schemas.openxmlformats.org/officeDocument/2006/relationships/hyperlink" Target="https://baike.baidu.com/item/%E5%9C%B0%E5%9D%80%E7%A0%8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计算机由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运算器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、控制器、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存储器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、输入设备和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输出设备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五部分组成。冯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诺依曼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）采用存储程序的方式，程序和数据放在同一个存储器中，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指令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和数据一样可以送到运算器运算，即由指令组成的程序是可以修改的。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）数据以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二进制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代码表示。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）指令由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操作码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地址码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组成。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）指令在存储器中按执行顺序存放，由指令计数器指明要执行的指令所在的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单元地址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，一般按顺序递增，但可按运算结果或外界条件而改变。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）机器以运算器为中心，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输入输出设备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与存储器间的数据传送都通过运算器。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现代计算机系统结构有了很大新发展，但原则上变化不大，习惯上仍称之为冯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诺依曼机。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3AFA1-4EEA-5549-ADE0-9776F0448E4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13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3AFA1-4EEA-5549-ADE0-9776F0448E4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32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3AFA1-4EEA-5549-ADE0-9776F0448E4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09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009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70" r="12797" b="10028"/>
          <a:stretch/>
        </p:blipFill>
        <p:spPr>
          <a:xfrm flipH="1">
            <a:off x="-2" y="-1"/>
            <a:ext cx="12195175" cy="6858001"/>
          </a:xfrm>
          <a:prstGeom prst="rect">
            <a:avLst/>
          </a:prstGeom>
        </p:spPr>
      </p:pic>
      <p:sp>
        <p:nvSpPr>
          <p:cNvPr id="25" name="Subtitle 2"/>
          <p:cNvSpPr txBox="1">
            <a:spLocks/>
          </p:cNvSpPr>
          <p:nvPr/>
        </p:nvSpPr>
        <p:spPr bwMode="auto">
          <a:xfrm>
            <a:off x="5016500" y="1952627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93018" y="2115528"/>
            <a:ext cx="5241925" cy="1440651"/>
          </a:xfrm>
          <a:prstGeom prst="rect">
            <a:avLst/>
          </a:prstGeo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6597931" y="3671284"/>
            <a:ext cx="5237012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2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zh-CN" altLang="en-US"/>
              <a:t>单击此处编辑母版副标题样式</a:t>
            </a:r>
            <a:endParaRPr lang="en-GB" dirty="0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593170" y="6010158"/>
            <a:ext cx="5237837" cy="239159"/>
          </a:xfrm>
        </p:spPr>
        <p:txBody>
          <a:bodyPr/>
          <a:lstStyle>
            <a:lvl1pPr marL="0" indent="0" algn="r">
              <a:spcAft>
                <a:spcPts val="600"/>
              </a:spcAft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Location / Meeting / Speaking venue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593170" y="6320038"/>
            <a:ext cx="5237837" cy="239159"/>
          </a:xfrm>
        </p:spPr>
        <p:txBody>
          <a:bodyPr/>
          <a:lstStyle>
            <a:lvl1pPr marL="0" indent="0" algn="r">
              <a:spcAft>
                <a:spcPts val="600"/>
              </a:spcAft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Month / day / year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96819" y="1639340"/>
            <a:ext cx="5238124" cy="289871"/>
          </a:xfrm>
        </p:spPr>
        <p:txBody>
          <a:bodyPr/>
          <a:lstStyle>
            <a:lvl1pPr marL="0" indent="0" algn="r">
              <a:buFontTx/>
              <a:buNone/>
              <a:defRPr sz="23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TextBox 20"/>
          <p:cNvSpPr txBox="1">
            <a:spLocks noChangeArrowheads="1"/>
          </p:cNvSpPr>
          <p:nvPr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tx2"/>
                </a:solidFill>
              </a:rPr>
              <a:t>Confidential Restricted © 2018 Arm China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9D2CA6-97FB-49B3-B95A-F6A0CC17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2" y="1112848"/>
            <a:ext cx="4336309" cy="5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0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379" y="1535250"/>
            <a:ext cx="11103785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 spc="0"/>
            </a:lvl3pPr>
            <a:lvl4pPr marL="1062715" indent="-342900">
              <a:buFont typeface="Courier New" panose="02070309020205020404" pitchFamily="49" charset="0"/>
              <a:buChar char="o"/>
              <a:defRPr sz="1800"/>
            </a:lvl4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2"/>
            <a:endParaRPr lang="en-GB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5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rgbClr val="009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2794000"/>
            <a:ext cx="12192000" cy="17948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5000" spc="0">
                <a:solidFill>
                  <a:schemeClr val="bg2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61" y="6365715"/>
            <a:ext cx="1634436" cy="211949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11354" y="6508126"/>
            <a:ext cx="316384" cy="13003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000" smtClean="0">
                <a:solidFill>
                  <a:schemeClr val="bg1"/>
                </a:solidFill>
                <a:latin typeface="Calibri" panose="020F0502020204030204" pitchFamily="34" charset="0"/>
              </a:rPr>
              <a:pPr/>
              <a:t>‹#›</a:t>
            </a:fld>
            <a:endParaRPr lang="en-GB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4365" y="6503896"/>
            <a:ext cx="3860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  <a:latin typeface="Calibri" panose="020F0502020204030204" pitchFamily="34" charset="0"/>
              </a:rPr>
              <a:t>Confidential Restricted © 2018 Arm China</a:t>
            </a:r>
          </a:p>
        </p:txBody>
      </p:sp>
    </p:spTree>
    <p:extLst>
      <p:ext uri="{BB962C8B-B14F-4D97-AF65-F5344CB8AC3E}">
        <p14:creationId xmlns:p14="http://schemas.microsoft.com/office/powerpoint/2010/main" val="2323727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rgbClr val="009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8492" y="3910241"/>
            <a:ext cx="4563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www.armchina.com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411354" y="6508126"/>
            <a:ext cx="316384" cy="13003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000" smtClean="0">
                <a:solidFill>
                  <a:schemeClr val="bg1"/>
                </a:solidFill>
                <a:latin typeface="Calibri" panose="020F0502020204030204" pitchFamily="34" charset="0"/>
              </a:rPr>
              <a:pPr/>
              <a:t>‹#›</a:t>
            </a:fld>
            <a:endParaRPr lang="en-GB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824365" y="6503896"/>
            <a:ext cx="3860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  <a:latin typeface="Calibri" panose="020F0502020204030204" pitchFamily="34" charset="0"/>
              </a:rPr>
              <a:t>Confidential Restricted © 2018 Arm China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2FF6E-3BC3-444B-94DF-C65A5277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184530"/>
            <a:ext cx="4362370" cy="55372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54548" y="1085850"/>
            <a:ext cx="191910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zh-CN" altLang="en-US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en-US" altLang="zh-CN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45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Thanks</a:t>
            </a:r>
            <a:endParaRPr lang="en-US" altLang="x-none" sz="45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0193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37C798C3-49B4-8E47-A70D-2795B96D4FF2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2" y="6356355"/>
            <a:ext cx="3860800" cy="365125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3" y="6356355"/>
            <a:ext cx="2844800" cy="365125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E92B070C-F283-F640-BF69-34A98770CB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89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70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noProof="0"/>
              <a:t>编辑母版文本样式
第二级
第三级
第四级
第五级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191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2166-29CC-4EB8-AC63-D47E73DA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7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F193A-1DBD-B847-A1A3-875EBBE5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FDFA83-7C63-EA41-BBFF-957BCE136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BA353-09D8-A944-BBCB-A34FC326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98C3-49B4-8E47-A70D-2795B96D4FF2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1CACE-F6AF-B54C-AA4F-FA43B356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BF6F1-6BFC-7544-A33B-AD1C1D30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070C-F283-F640-BF69-34A98770CB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39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98C3-49B4-8E47-A70D-2795B96D4FF2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070C-F283-F640-BF69-34A98770CB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727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91" y="1489294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pic>
        <p:nvPicPr>
          <p:cNvPr id="8" name="图片 7" descr="图片1">
            <a:extLst>
              <a:ext uri="{FF2B5EF4-FFF2-40B4-BE49-F238E27FC236}">
                <a16:creationId xmlns:a16="http://schemas.microsoft.com/office/drawing/2014/main" id="{AF0EDFBD-B947-4AB6-BC47-C46839E5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587" y="5840632"/>
            <a:ext cx="2282825" cy="62484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14CC8FD-33EB-41DD-97DD-520FB0D4E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91" y="302369"/>
            <a:ext cx="10515600" cy="1124169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80064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6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11">
    <p:bg>
      <p:bgPr>
        <a:solidFill>
          <a:srgbClr val="009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Restricted © 2018 Arm China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72FF6E-3BC3-444B-94DF-C65A5277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114883"/>
            <a:ext cx="4362370" cy="55372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593018" y="2115528"/>
            <a:ext cx="5241925" cy="1440651"/>
          </a:xfrm>
          <a:prstGeom prst="rect">
            <a:avLst/>
          </a:prstGeo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6597931" y="3671284"/>
            <a:ext cx="5237012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zh-CN" altLang="en-US"/>
              <a:t>单击此处编辑母版副标题样式</a:t>
            </a:r>
            <a:endParaRPr lang="en-GB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593170" y="6010158"/>
            <a:ext cx="5237837" cy="239159"/>
          </a:xfrm>
        </p:spPr>
        <p:txBody>
          <a:bodyPr/>
          <a:lstStyle>
            <a:lvl1pPr marL="0" indent="0" algn="r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Location / Meeting / Speaking venue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593170" y="6320038"/>
            <a:ext cx="5237837" cy="239159"/>
          </a:xfrm>
        </p:spPr>
        <p:txBody>
          <a:bodyPr/>
          <a:lstStyle>
            <a:lvl1pPr marL="0" indent="0" algn="r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Month / day / year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96819" y="1639340"/>
            <a:ext cx="5238124" cy="289871"/>
          </a:xfrm>
        </p:spPr>
        <p:txBody>
          <a:bodyPr/>
          <a:lstStyle>
            <a:lvl1pPr marL="0" indent="0" algn="r">
              <a:buFontTx/>
              <a:buNone/>
              <a:defRPr sz="23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10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8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575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9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93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524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37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54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21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562" y="275014"/>
            <a:ext cx="10972800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1901" tIns="60952" rIns="121901" bIns="60952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393" y="1125537"/>
            <a:ext cx="10945216" cy="5039767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latin typeface="微软雅黑" pitchFamily="34" charset="-122"/>
                <a:ea typeface="微软雅黑" pitchFamily="34" charset="-122"/>
              </a:defRPr>
            </a:lvl3pPr>
            <a:lvl4pPr>
              <a:defRPr sz="2400">
                <a:latin typeface="微软雅黑" pitchFamily="34" charset="-122"/>
                <a:ea typeface="微软雅黑" pitchFamily="34" charset="-122"/>
              </a:defRPr>
            </a:lvl4pPr>
            <a:lvl5pPr>
              <a:defRPr sz="24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9648494" y="6465978"/>
            <a:ext cx="2025914" cy="379325"/>
          </a:xfrm>
          <a:prstGeom prst="rect">
            <a:avLst/>
          </a:prstGeom>
          <a:ln>
            <a:miter lim="800000"/>
          </a:ln>
        </p:spPr>
        <p:txBody>
          <a:bodyPr vert="horz" wrap="square" lIns="121917" tIns="60958" rIns="121917" bIns="60958" numCol="1" anchor="t" anchorCtr="0" compatLnSpc="1"/>
          <a:lstStyle/>
          <a:p>
            <a:pPr algn="r"/>
            <a:fld id="{9A0DB2DC-4C9A-4742-B13C-FB6460FD3503}" type="slidenum">
              <a:rPr lang="en-US" altLang="zh-CN" sz="13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en-US" altLang="zh-CN" sz="13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0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686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9999" y="1274629"/>
            <a:ext cx="11158659" cy="4680000"/>
          </a:xfrm>
        </p:spPr>
        <p:txBody>
          <a:bodyPr/>
          <a:lstStyle>
            <a:lvl1pPr>
              <a:defRPr sz="3200"/>
            </a:lvl1pPr>
            <a:lvl2pPr>
              <a:defRPr kumimoji="0" lang="en-US" sz="28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/>
              </a:defRPr>
            </a:lvl2pPr>
            <a:lvl3pPr marL="1070259" indent="-353226">
              <a:defRPr sz="2667"/>
            </a:lvl3pPr>
            <a:lvl4pPr marL="1070259" indent="-353226">
              <a:defRPr kumimoji="0" lang="en-US" sz="2667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/>
              </a:defRPr>
            </a:lvl4pPr>
            <a:lvl5pPr marL="1070259" indent="-353226">
              <a:defRPr sz="2667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marL="1070259" lvl="1" indent="-353226" algn="l" rtl="0" eaLnBrk="1" latinLnBrk="0" hangingPunct="1">
              <a:spcBef>
                <a:spcPts val="533"/>
              </a:spcBef>
              <a:buClr>
                <a:schemeClr val="accent5"/>
              </a:buClr>
              <a:buSzPct val="95000"/>
              <a:buFont typeface="Wingdings" charset="2"/>
              <a:buChar char="§"/>
            </a:pPr>
            <a:r>
              <a:rPr lang="en-GB" dirty="0"/>
              <a:t>Third level</a:t>
            </a:r>
          </a:p>
          <a:p>
            <a:pPr marL="1070259" lvl="1" indent="-353226" algn="l" rtl="0" eaLnBrk="1" latinLnBrk="0" hangingPunct="1">
              <a:spcBef>
                <a:spcPts val="533"/>
              </a:spcBef>
              <a:buClr>
                <a:schemeClr val="accent5"/>
              </a:buClr>
              <a:buSzPct val="95000"/>
              <a:buFont typeface="Wingdings" charset="2"/>
              <a:buChar char="§"/>
            </a:pPr>
            <a:r>
              <a:rPr lang="en-GB" dirty="0"/>
              <a:t>Fourth level</a:t>
            </a:r>
          </a:p>
          <a:p>
            <a:pPr marL="1070259" lvl="1" indent="-353226" algn="l" rtl="0" eaLnBrk="1" latinLnBrk="0" hangingPunct="1">
              <a:spcBef>
                <a:spcPts val="533"/>
              </a:spcBef>
              <a:buClr>
                <a:schemeClr val="accent5"/>
              </a:buClr>
              <a:buSzPct val="95000"/>
              <a:buFont typeface="Wingdings" charset="2"/>
              <a:buChar char="§"/>
            </a:pPr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465" y="1197429"/>
            <a:ext cx="914639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86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379" y="1535250"/>
            <a:ext cx="11103785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 spc="0"/>
            </a:lvl3pPr>
            <a:lvl4pPr marL="1062715" indent="-342900">
              <a:buFont typeface="Courier New" panose="02070309020205020404" pitchFamily="49" charset="0"/>
              <a:buChar char="o"/>
              <a:defRPr sz="1800"/>
            </a:lvl4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2"/>
            <a:endParaRPr lang="en-GB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4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67124" y="1535250"/>
            <a:ext cx="527076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00404" y="1535250"/>
            <a:ext cx="527076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719813" indent="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134110" y="1562100"/>
            <a:ext cx="0" cy="45529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67125" y="1535250"/>
            <a:ext cx="339131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417931" y="1535250"/>
            <a:ext cx="339131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8268735" y="1535250"/>
            <a:ext cx="339131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196014" y="1536701"/>
            <a:ext cx="0" cy="4568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8039606" y="1536701"/>
            <a:ext cx="0" cy="4568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3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5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67122" y="1535250"/>
            <a:ext cx="3120001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defRPr sz="1800"/>
            </a:lvl2pPr>
            <a:lvl3pPr marL="719813" indent="-239937">
              <a:lnSpc>
                <a:spcPct val="100000"/>
              </a:lnSpc>
              <a:defRPr sz="18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321544" y="1535250"/>
            <a:ext cx="734962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defRPr sz="1800"/>
            </a:lvl2pPr>
            <a:lvl3pPr marL="719813" indent="-239937">
              <a:lnSpc>
                <a:spcPct val="100000"/>
              </a:lnSpc>
              <a:defRPr sz="18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014992" y="1527176"/>
            <a:ext cx="0" cy="4568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70060" y="1535250"/>
            <a:ext cx="734962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defRPr sz="1800"/>
            </a:lvl2pPr>
            <a:lvl3pPr marL="719813" indent="-239937">
              <a:lnSpc>
                <a:spcPct val="100000"/>
              </a:lnSpc>
              <a:defRPr sz="18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540048" y="1535250"/>
            <a:ext cx="3120001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defRPr sz="1800"/>
            </a:lvl2pPr>
            <a:lvl3pPr marL="719813" indent="-239937">
              <a:lnSpc>
                <a:spcPct val="100000"/>
              </a:lnSpc>
              <a:defRPr sz="18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245193" y="1527176"/>
            <a:ext cx="0" cy="4568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9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1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6650" y="1535250"/>
            <a:ext cx="3389701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40095" y="1535250"/>
            <a:ext cx="3389701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281439" y="1535250"/>
            <a:ext cx="3389701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439202" y="2360485"/>
            <a:ext cx="3389701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zh-CN" altLang="en-US" noProof="0"/>
              <a:t>单击图标添加图片</a:t>
            </a:r>
            <a:endParaRPr lang="en-GB" noProof="0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577885" y="2360485"/>
            <a:ext cx="3389701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zh-CN" altLang="en-US" noProof="0"/>
              <a:t>单击图标添加图片</a:t>
            </a:r>
            <a:endParaRPr lang="en-GB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8281463" y="2360485"/>
            <a:ext cx="3389701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zh-CN" altLang="en-US" noProof="0"/>
              <a:t>单击图标添加图片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4"/>
          </p:nvPr>
        </p:nvSpPr>
        <p:spPr>
          <a:xfrm>
            <a:off x="5758506" y="1530401"/>
            <a:ext cx="5903131" cy="455607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0"/>
              <a:t>单击图标添加图表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76655" y="1530400"/>
            <a:ext cx="4682187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79876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719813" indent="-239937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Courier New" panose="02070309020205020404" pitchFamily="49" charset="0"/>
              <a:buChar char="o"/>
              <a:tabLst/>
              <a:defRPr sz="18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77" y="358343"/>
            <a:ext cx="10379186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581177" y="1040826"/>
            <a:ext cx="11091712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5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548" y="1525725"/>
            <a:ext cx="11098341" cy="45649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411354" y="6508126"/>
            <a:ext cx="316384" cy="13003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000" smtClean="0">
                <a:solidFill>
                  <a:srgbClr val="7F7F7F"/>
                </a:solidFill>
                <a:latin typeface="Calibri" panose="020F0502020204030204" pitchFamily="34" charset="0"/>
              </a:rPr>
              <a:pPr/>
              <a:t>‹#›</a:t>
            </a:fld>
            <a:endParaRPr lang="en-GB" sz="10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4365" y="6503896"/>
            <a:ext cx="3860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  <a:latin typeface="Calibri" panose="020F0502020204030204" pitchFamily="34" charset="0"/>
              </a:rPr>
              <a:t>Confidential Restricted © 2018 Arm China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9D2CA6-97FB-49B3-B95A-F6A0CC1797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21721" y="6430963"/>
            <a:ext cx="1685734" cy="213972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69547" y="358085"/>
            <a:ext cx="10390814" cy="55855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865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604554" rtl="0" eaLnBrk="1" latinLnBrk="0" hangingPunct="1">
        <a:lnSpc>
          <a:spcPts val="4266"/>
        </a:lnSpc>
        <a:spcBef>
          <a:spcPct val="0"/>
        </a:spcBef>
        <a:buNone/>
        <a:defRPr sz="3600" b="0" kern="1200" spc="0">
          <a:solidFill>
            <a:schemeClr val="accent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39947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Arial" panose="020B0604020202020204" pitchFamily="34" charset="0"/>
        <a:buChar char="•"/>
        <a:defRPr sz="2400" kern="1200" spc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479896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Courier New" panose="02070309020205020404" pitchFamily="49" charset="0"/>
        <a:buChar char="o"/>
        <a:defRPr sz="1800" kern="1200" spc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719843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Courier New" panose="02070309020205020404" pitchFamily="49" charset="0"/>
        <a:buChar char="o"/>
        <a:defRPr sz="1800" kern="1200" spc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959792" indent="-239947" algn="l" defTabSz="795578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Courier New" panose="02070309020205020404" pitchFamily="49" charset="0"/>
        <a:buChar char="o"/>
        <a:defRPr sz="1800" kern="1200" spc="-67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237192" indent="-237192" algn="l" defTabSz="-600358" rtl="0" eaLnBrk="1" latinLnBrk="0" hangingPunct="1">
        <a:lnSpc>
          <a:spcPts val="3466"/>
        </a:lnSpc>
        <a:spcBef>
          <a:spcPts val="0"/>
        </a:spcBef>
        <a:buSzPct val="76000"/>
        <a:buFont typeface="+mj-lt"/>
        <a:buAutoNum type="arabicPeriod"/>
        <a:defRPr sz="3200" kern="1200" spc="-67">
          <a:solidFill>
            <a:schemeClr val="tx1"/>
          </a:solidFill>
          <a:latin typeface="+mn-lt"/>
          <a:ea typeface="+mn-ea"/>
          <a:cs typeface="+mn-cs"/>
        </a:defRPr>
      </a:lvl5pPr>
      <a:lvl6pPr marL="3325017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29683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34190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38709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55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11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66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826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279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732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194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6453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4EBE6-F634-48FD-8638-311062EC2A6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BF9A-3739-45E2-90E7-8CAF90473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13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AF%BB%E5%9D%80%E7%A9%BA%E9%97%B4" TargetMode="External"/><Relationship Id="rId3" Type="http://schemas.openxmlformats.org/officeDocument/2006/relationships/hyperlink" Target="https://baike.baidu.com/item/%E8%AE%A1%E7%AE%97%E6%9C%BA%E6%8A%80%E6%9C%AF/1127562" TargetMode="External"/><Relationship Id="rId7" Type="http://schemas.openxmlformats.org/officeDocument/2006/relationships/hyperlink" Target="https://baike.baidu.com/item/%E8%BE%85%E5%8A%A9%E7%B3%BB%E7%BB%9F/5349916" TargetMode="External"/><Relationship Id="rId2" Type="http://schemas.openxmlformats.org/officeDocument/2006/relationships/hyperlink" Target="https://baike.baidu.com/item/%E8%AE%A1%E7%AE%97%E6%9C%BA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aike.baidu.com/item/%E5%B5%8C%E5%85%A5%E5%BC%8F%E7%B3%BB%E7%BB%9F/186978" TargetMode="External"/><Relationship Id="rId5" Type="http://schemas.openxmlformats.org/officeDocument/2006/relationships/hyperlink" Target="https://baike.baidu.com/item/%E5%A4%84%E7%90%86%E5%99%A8" TargetMode="External"/><Relationship Id="rId4" Type="http://schemas.openxmlformats.org/officeDocument/2006/relationships/hyperlink" Target="https://baike.baidu.com/item/%E5%8A%9F%E8%80%97/38843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YCbCr#cite_note-4" TargetMode="Externa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uxtv.org/downloads/v4l-dvb-apis/uapi/v4l/mmap.html#mmap" TargetMode="External"/><Relationship Id="rId3" Type="http://schemas.openxmlformats.org/officeDocument/2006/relationships/hyperlink" Target="https://linuxtv.org/downloads/v4l-dvb-apis/uapi/v4l/dev-capture.html#capture" TargetMode="External"/><Relationship Id="rId7" Type="http://schemas.openxmlformats.org/officeDocument/2006/relationships/hyperlink" Target="https://linuxtv.org/downloads/v4l-dvb-apis/uapi/v4l/async.html#asyn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inuxtv.org/downloads/v4l-dvb-apis/uapi/v4l/rw.html#rw" TargetMode="External"/><Relationship Id="rId5" Type="http://schemas.openxmlformats.org/officeDocument/2006/relationships/hyperlink" Target="https://linuxtv.org/downloads/v4l-dvb-apis/uapi/v4l/dev-output.html#output" TargetMode="External"/><Relationship Id="rId4" Type="http://schemas.openxmlformats.org/officeDocument/2006/relationships/hyperlink" Target="https://linuxtv.org/downloads/v4l-dvb-apis/uapi/v4l/planar-apis.html#planar-apis" TargetMode="External"/><Relationship Id="rId9" Type="http://schemas.openxmlformats.org/officeDocument/2006/relationships/hyperlink" Target="https://linuxtv.org/downloads/v4l-dvb-apis/uapi/v4l/dev-meta.html#metadat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37A70F8-F256-6243-A3EA-06B08EB19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45" y="1501479"/>
            <a:ext cx="10515600" cy="506633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计算机原理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</a:t>
            </a:r>
            <a:r>
              <a:rPr kumimoji="1" lang="en-US" altLang="zh-CN" dirty="0"/>
              <a:t>/</a:t>
            </a:r>
            <a:r>
              <a:rPr kumimoji="1" lang="zh-CN" altLang="en-US" dirty="0"/>
              <a:t>控制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存储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</a:t>
            </a:r>
            <a:endParaRPr kumimoji="1" lang="en-US" altLang="zh-CN" dirty="0"/>
          </a:p>
          <a:p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进程管理</a:t>
            </a:r>
            <a:r>
              <a:rPr kumimoji="1" lang="en-US" altLang="zh-CN" dirty="0"/>
              <a:t>/</a:t>
            </a:r>
            <a:r>
              <a:rPr kumimoji="1" lang="zh-CN" altLang="en-US" dirty="0"/>
              <a:t>存储器管理</a:t>
            </a:r>
            <a:r>
              <a:rPr kumimoji="1" lang="en-US" altLang="zh-CN" dirty="0"/>
              <a:t>/</a:t>
            </a:r>
            <a:r>
              <a:rPr kumimoji="1" lang="zh-CN" altLang="en-US" dirty="0"/>
              <a:t>进程通信</a:t>
            </a:r>
            <a:r>
              <a:rPr kumimoji="1" lang="en-US" altLang="zh-CN" dirty="0"/>
              <a:t>/IO</a:t>
            </a:r>
            <a:r>
              <a:rPr kumimoji="1" lang="zh-CN" altLang="en-US" dirty="0"/>
              <a:t>设备管理</a:t>
            </a:r>
            <a:endParaRPr kumimoji="1" lang="en-US" altLang="zh-CN" dirty="0"/>
          </a:p>
          <a:p>
            <a:r>
              <a:rPr kumimoji="1" lang="zh-CN" altLang="en-US" dirty="0"/>
              <a:t>编程基础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</a:t>
            </a:r>
            <a:r>
              <a:rPr kumimoji="1" lang="zh-CN" altLang="en-US" dirty="0"/>
              <a:t>语言，</a:t>
            </a:r>
            <a:r>
              <a:rPr kumimoji="1" lang="en-US" altLang="zh-CN" dirty="0"/>
              <a:t>C++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Python</a:t>
            </a:r>
          </a:p>
          <a:p>
            <a:pPr lvl="1"/>
            <a:r>
              <a:rPr kumimoji="1" lang="zh-CN" altLang="en-US" dirty="0"/>
              <a:t>数据结构，编程流程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阻塞</a:t>
            </a:r>
            <a:r>
              <a:rPr kumimoji="1" lang="en-US" altLang="zh-CN" dirty="0"/>
              <a:t>/</a:t>
            </a:r>
            <a:r>
              <a:rPr kumimoji="1" lang="zh-CN" altLang="en-US" dirty="0"/>
              <a:t>非阻塞，同步</a:t>
            </a:r>
            <a:r>
              <a:rPr kumimoji="1" lang="en-US" altLang="zh-CN" dirty="0"/>
              <a:t>/</a:t>
            </a:r>
            <a:r>
              <a:rPr kumimoji="1" lang="zh-CN" altLang="en-US" dirty="0"/>
              <a:t>异步，多线程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76652F-A6D2-304E-8848-77A44F69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基础知识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7EC759-6710-463C-8BE0-70E42870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57" y="513902"/>
            <a:ext cx="429805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申请缓存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申请缓存，</a:t>
              </a:r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映射用户空间</a:t>
              </a:r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FA2D538-7832-6C40-9670-A0ACEBBC0A82}"/>
              </a:ext>
            </a:extLst>
          </p:cNvPr>
          <p:cNvSpPr/>
          <p:nvPr/>
        </p:nvSpPr>
        <p:spPr>
          <a:xfrm>
            <a:off x="0" y="152936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Menlo" panose="020B0609030804020204" pitchFamily="49" charset="0"/>
              </a:rPr>
              <a:t>   </a:t>
            </a:r>
            <a:r>
              <a:rPr lang="en-US" altLang="zh-CN" sz="1400" dirty="0" err="1">
                <a:latin typeface="Menlo" panose="020B0609030804020204" pitchFamily="49" charset="0"/>
              </a:rPr>
              <a:t>memset</a:t>
            </a:r>
            <a:r>
              <a:rPr lang="en-US" altLang="zh-CN" sz="1400" dirty="0">
                <a:latin typeface="Menlo" panose="020B0609030804020204" pitchFamily="49" charset="0"/>
              </a:rPr>
              <a:t>(&amp;</a:t>
            </a:r>
            <a:r>
              <a:rPr lang="en-US" altLang="zh-CN" sz="1400" dirty="0" err="1">
                <a:latin typeface="Menlo" panose="020B0609030804020204" pitchFamily="49" charset="0"/>
              </a:rPr>
              <a:t>req</a:t>
            </a:r>
            <a:r>
              <a:rPr lang="en-US" altLang="zh-CN" sz="1400" dirty="0">
                <a:latin typeface="Menlo" panose="020B0609030804020204" pitchFamily="49" charset="0"/>
              </a:rPr>
              <a:t>, 0, </a:t>
            </a:r>
            <a:r>
              <a:rPr lang="en-US" altLang="zh-CN" sz="1400" dirty="0" err="1">
                <a:latin typeface="Menlo" panose="020B0609030804020204" pitchFamily="49" charset="0"/>
              </a:rPr>
              <a:t>sizeof</a:t>
            </a:r>
            <a:r>
              <a:rPr lang="en-US" altLang="zh-CN" sz="1400" dirty="0"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latin typeface="Menlo" panose="020B0609030804020204" pitchFamily="49" charset="0"/>
              </a:rPr>
              <a:t>req</a:t>
            </a:r>
            <a:r>
              <a:rPr lang="en-US" altLang="zh-CN" sz="1400" dirty="0">
                <a:latin typeface="Menlo" panose="020B0609030804020204" pitchFamily="49" charset="0"/>
              </a:rPr>
              <a:t>));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</a:t>
            </a:r>
            <a:r>
              <a:rPr lang="en-US" altLang="zh-CN" sz="1400" dirty="0" err="1">
                <a:latin typeface="Menlo" panose="020B0609030804020204" pitchFamily="49" charset="0"/>
              </a:rPr>
              <a:t>req.count</a:t>
            </a:r>
            <a:r>
              <a:rPr lang="en-US" altLang="zh-CN" sz="1400" dirty="0">
                <a:latin typeface="Menlo" panose="020B0609030804020204" pitchFamily="49" charset="0"/>
              </a:rPr>
              <a:t> = count;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</a:t>
            </a:r>
            <a:r>
              <a:rPr lang="en-US" altLang="zh-CN" sz="1400" dirty="0" err="1">
                <a:latin typeface="Menlo" panose="020B0609030804020204" pitchFamily="49" charset="0"/>
              </a:rPr>
              <a:t>req.type</a:t>
            </a:r>
            <a:r>
              <a:rPr lang="en-US" altLang="zh-CN" sz="1400" dirty="0">
                <a:latin typeface="Menlo" panose="020B0609030804020204" pitchFamily="49" charset="0"/>
              </a:rPr>
              <a:t> = V4L2_BUF_TYPE_VIDEO_CAPTURE;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</a:t>
            </a:r>
            <a:r>
              <a:rPr lang="en-US" altLang="zh-CN" sz="1400" dirty="0" err="1">
                <a:latin typeface="Menlo" panose="020B0609030804020204" pitchFamily="49" charset="0"/>
              </a:rPr>
              <a:t>req.memory</a:t>
            </a:r>
            <a:r>
              <a:rPr lang="en-US" altLang="zh-CN" sz="1400" dirty="0">
                <a:latin typeface="Menlo" panose="020B0609030804020204" pitchFamily="49" charset="0"/>
              </a:rPr>
              <a:t> = V4L2_MEMORY_MMAP;//</a:t>
            </a:r>
            <a:r>
              <a:rPr lang="en-US" dirty="0"/>
              <a:t> </a:t>
            </a:r>
            <a:r>
              <a:rPr lang="en-US" sz="1400" dirty="0">
                <a:latin typeface="Menlo" panose="020B0609030804020204" pitchFamily="49" charset="0"/>
              </a:rPr>
              <a:t>USERPTR</a:t>
            </a:r>
            <a:endParaRPr lang="en-US" altLang="zh-CN" sz="1400" dirty="0">
              <a:latin typeface="Menlo" panose="020B0609030804020204" pitchFamily="49" charset="0"/>
            </a:endParaRPr>
          </a:p>
          <a:p>
            <a:r>
              <a:rPr lang="en-US" altLang="zh-CN" sz="1400" dirty="0">
                <a:latin typeface="Menlo" panose="020B0609030804020204" pitchFamily="49" charset="0"/>
              </a:rPr>
              <a:t>   ret = </a:t>
            </a:r>
            <a:r>
              <a:rPr lang="en-US" altLang="zh-CN" sz="1400" dirty="0" err="1">
                <a:latin typeface="Menlo" panose="020B0609030804020204" pitchFamily="49" charset="0"/>
              </a:rPr>
              <a:t>ioctl</a:t>
            </a:r>
            <a:r>
              <a:rPr lang="en-US" altLang="zh-CN" sz="1400" dirty="0"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latin typeface="Menlo" panose="020B0609030804020204" pitchFamily="49" charset="0"/>
              </a:rPr>
              <a:t>fd</a:t>
            </a:r>
            <a:r>
              <a:rPr lang="en-US" altLang="zh-CN" sz="1400" dirty="0">
                <a:latin typeface="Menlo" panose="020B0609030804020204" pitchFamily="49" charset="0"/>
              </a:rPr>
              <a:t>, VIDIOC_REQBUFS, &amp;</a:t>
            </a:r>
            <a:r>
              <a:rPr lang="en-US" altLang="zh-CN" sz="1400" dirty="0" err="1">
                <a:latin typeface="Menlo" panose="020B0609030804020204" pitchFamily="49" charset="0"/>
              </a:rPr>
              <a:t>req</a:t>
            </a:r>
            <a:r>
              <a:rPr lang="en-US" altLang="zh-CN" sz="1400" dirty="0">
                <a:latin typeface="Menlo" panose="020B0609030804020204" pitchFamily="49" charset="0"/>
              </a:rPr>
              <a:t>);</a:t>
            </a:r>
            <a:endParaRPr lang="en-US" altLang="zh-CN" sz="14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868CAA-5D94-EC4E-B94C-DA4526D06DA2}"/>
              </a:ext>
            </a:extLst>
          </p:cNvPr>
          <p:cNvSpPr/>
          <p:nvPr/>
        </p:nvSpPr>
        <p:spPr>
          <a:xfrm>
            <a:off x="359445" y="3070332"/>
            <a:ext cx="116534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enlo" panose="020B0609030804020204" pitchFamily="49" charset="0"/>
              </a:rPr>
              <a:t>for(__u32 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 = 0; 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 &lt; </a:t>
            </a:r>
            <a:r>
              <a:rPr lang="en-US" altLang="zh-CN" sz="1400" dirty="0" err="1">
                <a:latin typeface="Menlo" panose="020B0609030804020204" pitchFamily="49" charset="0"/>
              </a:rPr>
              <a:t>req.count</a:t>
            </a:r>
            <a:r>
              <a:rPr lang="en-US" altLang="zh-CN" sz="1400" dirty="0"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++) {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</a:t>
            </a:r>
            <a:r>
              <a:rPr lang="en-US" altLang="zh-CN" sz="1400" dirty="0" err="1">
                <a:latin typeface="Menlo" panose="020B0609030804020204" pitchFamily="49" charset="0"/>
              </a:rPr>
              <a:t>buf.type</a:t>
            </a:r>
            <a:r>
              <a:rPr lang="en-US" altLang="zh-CN" sz="1400" dirty="0">
                <a:latin typeface="Menlo" panose="020B0609030804020204" pitchFamily="49" charset="0"/>
              </a:rPr>
              <a:t> = V4L2_BUF_TYPE_VIDEO_CAPTURE;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</a:t>
            </a:r>
            <a:r>
              <a:rPr lang="en-US" altLang="zh-CN" sz="1400" dirty="0" err="1">
                <a:latin typeface="Menlo" panose="020B0609030804020204" pitchFamily="49" charset="0"/>
              </a:rPr>
              <a:t>buf.memory</a:t>
            </a:r>
            <a:r>
              <a:rPr lang="en-US" altLang="zh-CN" sz="1400" dirty="0">
                <a:latin typeface="Menlo" panose="020B0609030804020204" pitchFamily="49" charset="0"/>
              </a:rPr>
              <a:t> = V4L2_MEMORY_MMAP;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</a:t>
            </a:r>
            <a:r>
              <a:rPr lang="en-US" altLang="zh-CN" sz="1400" dirty="0" err="1">
                <a:latin typeface="Menlo" panose="020B0609030804020204" pitchFamily="49" charset="0"/>
              </a:rPr>
              <a:t>buf.index</a:t>
            </a:r>
            <a:r>
              <a:rPr lang="en-US" altLang="zh-CN" sz="1400" dirty="0">
                <a:latin typeface="Menlo" panose="020B0609030804020204" pitchFamily="49" charset="0"/>
              </a:rPr>
              <a:t> = 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ret = </a:t>
            </a:r>
            <a:r>
              <a:rPr lang="en-US" altLang="zh-CN" sz="1400" dirty="0" err="1">
                <a:latin typeface="Menlo" panose="020B0609030804020204" pitchFamily="49" charset="0"/>
              </a:rPr>
              <a:t>ioctl</a:t>
            </a:r>
            <a:r>
              <a:rPr lang="en-US" altLang="zh-CN" sz="1400" dirty="0"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latin typeface="Menlo" panose="020B0609030804020204" pitchFamily="49" charset="0"/>
              </a:rPr>
              <a:t>fd</a:t>
            </a:r>
            <a:r>
              <a:rPr lang="en-US" altLang="zh-CN" sz="1400" dirty="0">
                <a:latin typeface="Menlo" panose="020B0609030804020204" pitchFamily="49" charset="0"/>
              </a:rPr>
              <a:t>, VIDIOC_QUERYBUF, &amp;</a:t>
            </a:r>
            <a:r>
              <a:rPr lang="en-US" altLang="zh-CN" sz="1400" dirty="0" err="1">
                <a:latin typeface="Menlo" panose="020B0609030804020204" pitchFamily="49" charset="0"/>
              </a:rPr>
              <a:t>buf</a:t>
            </a:r>
            <a:r>
              <a:rPr lang="en-US" altLang="zh-CN" sz="1400" dirty="0">
                <a:latin typeface="Menlo" panose="020B0609030804020204" pitchFamily="49" charset="0"/>
              </a:rPr>
              <a:t>);</a:t>
            </a:r>
          </a:p>
          <a:p>
            <a:endParaRPr lang="en-US" altLang="zh-CN" sz="1400" dirty="0">
              <a:latin typeface="Menlo" panose="020B0609030804020204" pitchFamily="49" charset="0"/>
            </a:endParaRP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buffers[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].length = </a:t>
            </a:r>
            <a:r>
              <a:rPr lang="en-US" altLang="zh-CN" sz="1400" dirty="0" err="1">
                <a:latin typeface="Menlo" panose="020B0609030804020204" pitchFamily="49" charset="0"/>
              </a:rPr>
              <a:t>buf.length</a:t>
            </a:r>
            <a:r>
              <a:rPr lang="en-US" altLang="zh-CN" sz="1400" dirty="0"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        buffers[</a:t>
            </a:r>
            <a:r>
              <a:rPr lang="en-US" altLang="zh-CN" sz="1400" dirty="0" err="1"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latin typeface="Menlo" panose="020B0609030804020204" pitchFamily="49" charset="0"/>
              </a:rPr>
              <a:t>].start = </a:t>
            </a:r>
            <a:r>
              <a:rPr lang="en-US" altLang="zh-CN" sz="1400" dirty="0" err="1">
                <a:latin typeface="Menlo" panose="020B0609030804020204" pitchFamily="49" charset="0"/>
              </a:rPr>
              <a:t>mmap</a:t>
            </a:r>
            <a:r>
              <a:rPr lang="en-US" altLang="zh-CN" sz="1400" dirty="0">
                <a:latin typeface="Menlo" panose="020B0609030804020204" pitchFamily="49" charset="0"/>
              </a:rPr>
              <a:t>(NULL, </a:t>
            </a:r>
            <a:r>
              <a:rPr lang="en-US" altLang="zh-CN" sz="1400" dirty="0" err="1">
                <a:latin typeface="Menlo" panose="020B0609030804020204" pitchFamily="49" charset="0"/>
              </a:rPr>
              <a:t>buf.length</a:t>
            </a:r>
            <a:r>
              <a:rPr lang="en-US" altLang="zh-CN" sz="1400" dirty="0">
                <a:latin typeface="Menlo" panose="020B0609030804020204" pitchFamily="49" charset="0"/>
              </a:rPr>
              <a:t>, PROT_READ | PROT_WRITE, MAP_SHARED, </a:t>
            </a:r>
            <a:r>
              <a:rPr lang="en-US" altLang="zh-CN" sz="1400" dirty="0" err="1">
                <a:latin typeface="Menlo" panose="020B0609030804020204" pitchFamily="49" charset="0"/>
              </a:rPr>
              <a:t>fd</a:t>
            </a:r>
            <a:r>
              <a:rPr lang="en-US" altLang="zh-CN" sz="1400" dirty="0">
                <a:latin typeface="Menlo" panose="020B0609030804020204" pitchFamily="49" charset="0"/>
              </a:rPr>
              <a:t>, </a:t>
            </a:r>
            <a:r>
              <a:rPr lang="en-US" altLang="zh-CN" sz="1400" dirty="0" err="1">
                <a:latin typeface="Menlo" panose="020B0609030804020204" pitchFamily="49" charset="0"/>
              </a:rPr>
              <a:t>buf.m.offset</a:t>
            </a:r>
            <a:r>
              <a:rPr lang="en-US" altLang="zh-CN" sz="1400" dirty="0"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latin typeface="Menlo" panose="020B0609030804020204" pitchFamily="49" charset="0"/>
              </a:rPr>
              <a:t>}</a:t>
            </a:r>
            <a:endParaRPr lang="en-US" altLang="zh-CN" sz="14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1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ISP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3A</a:t>
            </a:r>
            <a:r>
              <a:rPr kumimoji="1" lang="zh-CN" altLang="en-US" dirty="0"/>
              <a:t>参数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配置</a:t>
              </a:r>
              <a:r>
                <a:rPr lang="en-US" altLang="zh-CN" sz="1100" b="1" dirty="0">
                  <a:solidFill>
                    <a:schemeClr val="tx1"/>
                  </a:solidFill>
                </a:rPr>
                <a:t>ISP</a:t>
              </a:r>
              <a:r>
                <a:rPr lang="zh-CN" altLang="en-US" sz="1100" b="1" dirty="0">
                  <a:solidFill>
                    <a:schemeClr val="tx1"/>
                  </a:solidFill>
                </a:rPr>
                <a:t>参数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F06056-52F5-C846-8FE0-2E12BBD6417B}"/>
              </a:ext>
            </a:extLst>
          </p:cNvPr>
          <p:cNvSpPr/>
          <p:nvPr/>
        </p:nvSpPr>
        <p:spPr>
          <a:xfrm>
            <a:off x="701191" y="1692653"/>
            <a:ext cx="1040532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/* Call </a:t>
            </a:r>
            <a:r>
              <a:rPr lang="en-US" altLang="zh-CN" dirty="0" err="1">
                <a:latin typeface="Menlo" panose="020B0609030804020204" pitchFamily="49" charset="0"/>
              </a:rPr>
              <a:t>rockchip_isp</a:t>
            </a:r>
            <a:r>
              <a:rPr lang="en-US" altLang="zh-CN" dirty="0">
                <a:latin typeface="Menlo" panose="020B0609030804020204" pitchFamily="49" charset="0"/>
              </a:rPr>
              <a:t> interface */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if(</a:t>
            </a:r>
            <a:r>
              <a:rPr lang="en-US" altLang="zh-CN" dirty="0" err="1">
                <a:latin typeface="Menlo" panose="020B0609030804020204" pitchFamily="49" charset="0"/>
              </a:rPr>
              <a:t>cam_type</a:t>
            </a:r>
            <a:r>
              <a:rPr lang="en-US" altLang="zh-CN" dirty="0">
                <a:latin typeface="Menlo" panose="020B0609030804020204" pitchFamily="49" charset="0"/>
              </a:rPr>
              <a:t> == CAM_OV9750) {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latin typeface="Menlo" panose="020B0609030804020204" pitchFamily="49" charset="0"/>
              </a:rPr>
              <a:t>rkisp_start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rkengine</a:t>
            </a:r>
            <a:r>
              <a:rPr lang="en-US" altLang="zh-CN" dirty="0"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latin typeface="Menlo" panose="020B0609030804020204" pitchFamily="49" charset="0"/>
              </a:rPr>
              <a:t>isp_dev</a:t>
            </a:r>
            <a:r>
              <a:rPr lang="en-US" altLang="zh-CN" dirty="0">
                <a:latin typeface="Menlo" panose="020B0609030804020204" pitchFamily="49" charset="0"/>
              </a:rPr>
              <a:t>, "/</a:t>
            </a:r>
            <a:r>
              <a:rPr lang="en-US" altLang="zh-CN" dirty="0" err="1">
                <a:latin typeface="Menlo" panose="020B0609030804020204" pitchFamily="49" charset="0"/>
              </a:rPr>
              <a:t>etc</a:t>
            </a:r>
            <a:r>
              <a:rPr lang="en-US" altLang="zh-CN" dirty="0">
                <a:latin typeface="Menlo" panose="020B0609030804020204" pitchFamily="49" charset="0"/>
              </a:rPr>
              <a:t>/cam_iq_ov9750.xml");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} else if(</a:t>
            </a:r>
            <a:r>
              <a:rPr lang="en-US" altLang="zh-CN" dirty="0" err="1">
                <a:latin typeface="Menlo" panose="020B0609030804020204" pitchFamily="49" charset="0"/>
              </a:rPr>
              <a:t>cam_type</a:t>
            </a:r>
            <a:r>
              <a:rPr lang="en-US" altLang="zh-CN" dirty="0">
                <a:latin typeface="Menlo" panose="020B0609030804020204" pitchFamily="49" charset="0"/>
              </a:rPr>
              <a:t> == CAM_IMX258) {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rkisp_start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rkengine</a:t>
            </a:r>
            <a:r>
              <a:rPr lang="en-US" altLang="zh-CN" dirty="0"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latin typeface="Menlo" panose="020B0609030804020204" pitchFamily="49" charset="0"/>
              </a:rPr>
              <a:t>isp_dev</a:t>
            </a:r>
            <a:r>
              <a:rPr lang="en-US" altLang="zh-CN" dirty="0">
                <a:latin typeface="Menlo" panose="020B0609030804020204" pitchFamily="49" charset="0"/>
              </a:rPr>
              <a:t>, "/</a:t>
            </a:r>
            <a:r>
              <a:rPr lang="en-US" altLang="zh-CN" dirty="0" err="1">
                <a:latin typeface="Menlo" panose="020B0609030804020204" pitchFamily="49" charset="0"/>
              </a:rPr>
              <a:t>etc</a:t>
            </a:r>
            <a:r>
              <a:rPr lang="en-US" altLang="zh-CN" dirty="0">
                <a:latin typeface="Menlo" panose="020B0609030804020204" pitchFamily="49" charset="0"/>
              </a:rPr>
              <a:t>/cam_iq_imx258.xml");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rkisp_setFocusMode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rkengine</a:t>
            </a:r>
            <a:r>
              <a:rPr lang="en-US" altLang="zh-CN" dirty="0">
                <a:latin typeface="Menlo" panose="020B0609030804020204" pitchFamily="49" charset="0"/>
              </a:rPr>
              <a:t>, HAL_AF_MODE_CONTINUOUS_VIDEO);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}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8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启动视频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开始视频采集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0690D3E-2ADA-7049-AC54-DA3AE1302FA6}"/>
              </a:ext>
            </a:extLst>
          </p:cNvPr>
          <p:cNvSpPr/>
          <p:nvPr/>
        </p:nvSpPr>
        <p:spPr>
          <a:xfrm>
            <a:off x="674037" y="1157980"/>
            <a:ext cx="11216791" cy="243143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for(</a:t>
            </a:r>
            <a:r>
              <a:rPr lang="en-US" altLang="zh-CN" dirty="0" err="1">
                <a:latin typeface="Menlo" panose="020B0609030804020204" pitchFamily="49" charset="0"/>
              </a:rPr>
              <a:t>int</a:t>
            </a:r>
            <a:r>
              <a:rPr lang="en-US" altLang="zh-CN" dirty="0"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latin typeface="Menlo" panose="020B0609030804020204" pitchFamily="49" charset="0"/>
              </a:rPr>
              <a:t>i</a:t>
            </a:r>
            <a:r>
              <a:rPr lang="en-US" altLang="zh-CN" dirty="0">
                <a:latin typeface="Menlo" panose="020B0609030804020204" pitchFamily="49" charset="0"/>
              </a:rPr>
              <a:t> = 0; </a:t>
            </a:r>
            <a:r>
              <a:rPr lang="en-US" altLang="zh-CN" dirty="0" err="1">
                <a:latin typeface="Menlo" panose="020B0609030804020204" pitchFamily="49" charset="0"/>
              </a:rPr>
              <a:t>i</a:t>
            </a:r>
            <a:r>
              <a:rPr lang="en-US" altLang="zh-CN" dirty="0">
                <a:latin typeface="Menlo" panose="020B0609030804020204" pitchFamily="49" charset="0"/>
              </a:rPr>
              <a:t> &lt; </a:t>
            </a:r>
            <a:r>
              <a:rPr lang="en-US" altLang="zh-CN" dirty="0" err="1">
                <a:latin typeface="Menlo" panose="020B0609030804020204" pitchFamily="49" charset="0"/>
              </a:rPr>
              <a:t>n_buffers</a:t>
            </a:r>
            <a:r>
              <a:rPr lang="en-US" altLang="zh-CN" dirty="0"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latin typeface="Menlo" panose="020B0609030804020204" pitchFamily="49" charset="0"/>
              </a:rPr>
              <a:t>i</a:t>
            </a:r>
            <a:r>
              <a:rPr lang="en-US" altLang="zh-CN" dirty="0">
                <a:latin typeface="Menlo" panose="020B0609030804020204" pitchFamily="49" charset="0"/>
              </a:rPr>
              <a:t>++) {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buf.type</a:t>
            </a:r>
            <a:r>
              <a:rPr lang="en-US" altLang="zh-CN" dirty="0">
                <a:latin typeface="Menlo" panose="020B0609030804020204" pitchFamily="49" charset="0"/>
              </a:rPr>
              <a:t> = V4L2_BUF_TYPE_VIDEO_CAPTURE;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latin typeface="Menlo" panose="020B0609030804020204" pitchFamily="49" charset="0"/>
              </a:rPr>
              <a:t>buf.memory</a:t>
            </a:r>
            <a:r>
              <a:rPr lang="en-US" altLang="zh-CN" dirty="0">
                <a:latin typeface="Menlo" panose="020B0609030804020204" pitchFamily="49" charset="0"/>
              </a:rPr>
              <a:t> = V4L2_MEMORY_MMAP;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latin typeface="Menlo" panose="020B0609030804020204" pitchFamily="49" charset="0"/>
              </a:rPr>
              <a:t>buf.index</a:t>
            </a:r>
            <a:r>
              <a:rPr lang="en-US" altLang="zh-CN" dirty="0">
                <a:latin typeface="Menlo" panose="020B0609030804020204" pitchFamily="49" charset="0"/>
              </a:rPr>
              <a:t> = </a:t>
            </a:r>
            <a:r>
              <a:rPr lang="en-US" altLang="zh-CN" dirty="0" err="1">
                <a:latin typeface="Menlo" panose="020B0609030804020204" pitchFamily="49" charset="0"/>
              </a:rPr>
              <a:t>i</a:t>
            </a:r>
            <a:r>
              <a:rPr lang="en-US" altLang="zh-CN" dirty="0"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	ret = </a:t>
            </a:r>
            <a:r>
              <a:rPr lang="en-US" altLang="zh-CN" dirty="0" err="1">
                <a:latin typeface="Menlo" panose="020B0609030804020204" pitchFamily="49" charset="0"/>
              </a:rPr>
              <a:t>ioctl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VIDIOC_QBUF, &amp;</a:t>
            </a:r>
            <a:r>
              <a:rPr lang="en-US" altLang="zh-CN" dirty="0" err="1">
                <a:latin typeface="Menlo" panose="020B0609030804020204" pitchFamily="49" charset="0"/>
              </a:rPr>
              <a:t>buf</a:t>
            </a:r>
            <a:r>
              <a:rPr lang="en-US" altLang="zh-CN" dirty="0"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}</a:t>
            </a:r>
            <a:br>
              <a:rPr lang="en-US" altLang="zh-CN" dirty="0">
                <a:latin typeface="Menlo" panose="020B0609030804020204" pitchFamily="49" charset="0"/>
              </a:rPr>
            </a:br>
            <a:r>
              <a:rPr lang="en-US" altLang="zh-CN" dirty="0">
                <a:latin typeface="Menlo" panose="020B0609030804020204" pitchFamily="49" charset="0"/>
              </a:rPr>
              <a:t>type = V4L2_BUF_TYPE_VIDEO_CAPTURE;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ret = </a:t>
            </a:r>
            <a:r>
              <a:rPr lang="en-US" altLang="zh-CN" dirty="0" err="1">
                <a:latin typeface="Menlo" panose="020B0609030804020204" pitchFamily="49" charset="0"/>
              </a:rPr>
              <a:t>ioctl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VIDIOC_STREAMON, &amp;type);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RGA</a:t>
            </a:r>
            <a:endParaRPr kumimoji="1"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使用</a:t>
              </a:r>
              <a:r>
                <a:rPr lang="en-US" altLang="zh-CN" sz="1200" b="1" dirty="0">
                  <a:solidFill>
                    <a:schemeClr val="tx1"/>
                  </a:solidFill>
                </a:rPr>
                <a:t>RGA</a:t>
              </a:r>
              <a:r>
                <a:rPr lang="zh-CN" altLang="en-US" sz="1200" b="1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E910372-534A-3C46-8F7C-66293CDDA404}"/>
              </a:ext>
            </a:extLst>
          </p:cNvPr>
          <p:cNvSpPr/>
          <p:nvPr/>
        </p:nvSpPr>
        <p:spPr>
          <a:xfrm>
            <a:off x="674037" y="1305767"/>
            <a:ext cx="6096000" cy="338554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en" altLang="zh-CN" sz="1600" dirty="0" err="1">
                <a:latin typeface="Menlo" panose="020B0609030804020204" pitchFamily="49" charset="0"/>
              </a:rPr>
              <a:t>rga</a:t>
            </a:r>
            <a:r>
              <a:rPr lang="en" altLang="zh-CN" sz="1600" dirty="0">
                <a:latin typeface="Menlo" panose="020B0609030804020204" pitchFamily="49" charset="0"/>
              </a:rPr>
              <a:t> = </a:t>
            </a:r>
            <a:r>
              <a:rPr lang="en" altLang="zh-CN" sz="1600" dirty="0" err="1">
                <a:latin typeface="Menlo" panose="020B0609030804020204" pitchFamily="49" charset="0"/>
              </a:rPr>
              <a:t>RgaCreate</a:t>
            </a:r>
            <a:r>
              <a:rPr lang="en" altLang="zh-CN" sz="1600" dirty="0">
                <a:latin typeface="Menlo" panose="020B0609030804020204" pitchFamily="49" charset="0"/>
              </a:rPr>
              <a:t>();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C31CE3-4B17-D149-AA1F-CC51EDD3CB90}"/>
              </a:ext>
            </a:extLst>
          </p:cNvPr>
          <p:cNvSpPr/>
          <p:nvPr/>
        </p:nvSpPr>
        <p:spPr>
          <a:xfrm>
            <a:off x="622015" y="1690488"/>
            <a:ext cx="11449927" cy="5847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 err="1"/>
              <a:t>rga</a:t>
            </a:r>
            <a:r>
              <a:rPr lang="en" altLang="zh-CN" sz="1600" dirty="0"/>
              <a:t>-&gt;ops-&gt;</a:t>
            </a:r>
            <a:r>
              <a:rPr lang="en" altLang="zh-CN" sz="1600" dirty="0" err="1"/>
              <a:t>allocDmaBuffer</a:t>
            </a:r>
            <a:r>
              <a:rPr lang="en" altLang="zh-CN" sz="1600" dirty="0"/>
              <a:t>(</a:t>
            </a:r>
            <a:r>
              <a:rPr lang="en" altLang="zh-CN" sz="1600" dirty="0" err="1"/>
              <a:t>rga</a:t>
            </a:r>
            <a:r>
              <a:rPr lang="en" altLang="zh-CN" sz="1600" dirty="0"/>
              <a:t>, format, width, height);</a:t>
            </a:r>
            <a:r>
              <a:rPr lang="zh-CN" altLang="en-US" sz="1600" dirty="0"/>
              <a:t> 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endParaRPr lang="en-US" altLang="zh-CN" sz="1600" dirty="0">
              <a:latin typeface="Menlo" panose="020B0609030804020204" pitchFamily="49" charset="0"/>
            </a:endParaRPr>
          </a:p>
          <a:p>
            <a:r>
              <a:rPr lang="en-US" altLang="zh-CN" sz="1600" dirty="0" err="1">
                <a:latin typeface="Menlo" panose="020B0609030804020204" pitchFamily="49" charset="0"/>
              </a:rPr>
              <a:t>image.create</a:t>
            </a:r>
            <a:r>
              <a:rPr lang="en-US" altLang="zh-CN" sz="1600" dirty="0">
                <a:latin typeface="Menlo" panose="020B0609030804020204" pitchFamily="49" charset="0"/>
              </a:rPr>
              <a:t>(cv::Size(RGA_ALIGN(width, 16), RGA_ALIGN(height, 16)), CV_8UC3);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AB8E8B-3615-AC4A-931D-DF44E068DA89}"/>
              </a:ext>
            </a:extLst>
          </p:cNvPr>
          <p:cNvSpPr/>
          <p:nvPr/>
        </p:nvSpPr>
        <p:spPr>
          <a:xfrm>
            <a:off x="622015" y="2608436"/>
            <a:ext cx="11769973" cy="2308324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initCtx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setSrcBufferPtr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, buffers[</a:t>
            </a:r>
            <a:r>
              <a:rPr lang="en-US" altLang="zh-CN" sz="1600" dirty="0" err="1">
                <a:latin typeface="Menlo" panose="020B0609030804020204" pitchFamily="49" charset="0"/>
              </a:rPr>
              <a:t>buf.index</a:t>
            </a:r>
            <a:r>
              <a:rPr lang="en-US" altLang="zh-CN" sz="1600" dirty="0">
                <a:latin typeface="Menlo" panose="020B0609030804020204" pitchFamily="49" charset="0"/>
              </a:rPr>
              <a:t>].start);</a:t>
            </a:r>
          </a:p>
          <a:p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setDstBufferPtr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latin typeface="Menlo" panose="020B0609030804020204" pitchFamily="49" charset="0"/>
              </a:rPr>
              <a:t>image.data</a:t>
            </a:r>
            <a:r>
              <a:rPr lang="en-US" altLang="zh-CN" sz="1600" dirty="0">
                <a:latin typeface="Menlo" panose="020B0609030804020204" pitchFamily="49" charset="0"/>
              </a:rPr>
              <a:t>);</a:t>
            </a:r>
          </a:p>
          <a:p>
            <a:br>
              <a:rPr lang="en-US" altLang="zh-CN" sz="1600" dirty="0">
                <a:latin typeface="Menlo" panose="020B0609030804020204" pitchFamily="49" charset="0"/>
              </a:rPr>
            </a:b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setSrcFormat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, format, width, height);</a:t>
            </a:r>
          </a:p>
          <a:p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setDstFormat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latin typeface="Menlo" panose="020B0609030804020204" pitchFamily="49" charset="0"/>
              </a:rPr>
              <a:t>dstFormat</a:t>
            </a:r>
            <a:r>
              <a:rPr lang="en-US" altLang="zh-CN" sz="1600" dirty="0">
                <a:latin typeface="Menlo" panose="020B0609030804020204" pitchFamily="49" charset="0"/>
              </a:rPr>
              <a:t>, width, height);</a:t>
            </a:r>
          </a:p>
          <a:p>
            <a:br>
              <a:rPr lang="en-US" altLang="zh-CN" sz="1600" dirty="0">
                <a:latin typeface="Menlo" panose="020B0609030804020204" pitchFamily="49" charset="0"/>
              </a:rPr>
            </a:b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</a:t>
            </a:r>
            <a:r>
              <a:rPr lang="en-US" altLang="zh-CN" sz="1600" dirty="0" err="1">
                <a:latin typeface="Menlo" panose="020B0609030804020204" pitchFamily="49" charset="0"/>
              </a:rPr>
              <a:t>setRotate</a:t>
            </a:r>
            <a:r>
              <a:rPr lang="en-US" altLang="zh-CN" sz="1600" dirty="0"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, rotate);</a:t>
            </a:r>
          </a:p>
          <a:p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-&gt;ops-&gt;go(</a:t>
            </a:r>
            <a:r>
              <a:rPr lang="en-US" altLang="zh-CN" sz="1600" dirty="0" err="1">
                <a:latin typeface="Menlo" panose="020B0609030804020204" pitchFamily="49" charset="0"/>
              </a:rPr>
              <a:t>rga</a:t>
            </a:r>
            <a:r>
              <a:rPr lang="en-US" altLang="zh-CN" sz="1600" dirty="0">
                <a:latin typeface="Menlo" panose="020B0609030804020204" pitchFamily="49" charset="0"/>
              </a:rPr>
              <a:t>);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5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视频处理（显示）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25CFA0A1-511C-1440-944B-CBFF0BCDEDDA}"/>
              </a:ext>
            </a:extLst>
          </p:cNvPr>
          <p:cNvSpPr/>
          <p:nvPr/>
        </p:nvSpPr>
        <p:spPr>
          <a:xfrm>
            <a:off x="1200865" y="3690786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ret = </a:t>
            </a:r>
            <a:r>
              <a:rPr lang="en-US" altLang="zh-CN" dirty="0" err="1">
                <a:latin typeface="Menlo" panose="020B0609030804020204" pitchFamily="49" charset="0"/>
              </a:rPr>
              <a:t>ioctl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VIDIOC_DQBUF, &amp;</a:t>
            </a:r>
            <a:r>
              <a:rPr lang="en-US" altLang="zh-CN" dirty="0" err="1">
                <a:latin typeface="Menlo" panose="020B0609030804020204" pitchFamily="49" charset="0"/>
              </a:rPr>
              <a:t>buf</a:t>
            </a:r>
            <a:r>
              <a:rPr lang="en-US" altLang="zh-CN" dirty="0"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--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convert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&amp;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rotate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&amp;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flip</a:t>
            </a:r>
            <a:r>
              <a:rPr lang="zh-CN" altLang="en-US" dirty="0">
                <a:latin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</a:rPr>
              <a:t>process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ret = </a:t>
            </a:r>
            <a:r>
              <a:rPr lang="en-US" altLang="zh-CN" dirty="0" err="1">
                <a:latin typeface="Menlo" panose="020B0609030804020204" pitchFamily="49" charset="0"/>
              </a:rPr>
              <a:t>ioctl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VIDIOC_QBUF, &amp;</a:t>
            </a:r>
            <a:r>
              <a:rPr lang="en-US" altLang="zh-CN" dirty="0" err="1">
                <a:latin typeface="Menlo" panose="020B0609030804020204" pitchFamily="49" charset="0"/>
              </a:rPr>
              <a:t>buf</a:t>
            </a:r>
            <a:r>
              <a:rPr lang="en-US" altLang="zh-CN" dirty="0"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4A5C0F1-464C-2341-98D5-80569535F0AC}"/>
              </a:ext>
            </a:extLst>
          </p:cNvPr>
          <p:cNvSpPr/>
          <p:nvPr/>
        </p:nvSpPr>
        <p:spPr>
          <a:xfrm>
            <a:off x="674037" y="1180769"/>
            <a:ext cx="1106805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while(1) {</a:t>
            </a:r>
          </a:p>
          <a:p>
            <a:pPr lvl="1"/>
            <a:r>
              <a:rPr lang="en-US" altLang="zh-CN" dirty="0">
                <a:latin typeface="Menlo" panose="020B0609030804020204" pitchFamily="49" charset="0"/>
              </a:rPr>
              <a:t>/* MIPI Camera -- read video frame */</a:t>
            </a:r>
          </a:p>
          <a:p>
            <a:pPr lvl="1"/>
            <a:r>
              <a:rPr lang="en-US" altLang="zh-CN" dirty="0">
                <a:latin typeface="Menlo" panose="020B0609030804020204" pitchFamily="49" charset="0"/>
              </a:rPr>
              <a:t>if(ret = v4l2.readFrame(V4L2_PIX_FMT_RGB24,image) &lt; 0)</a:t>
            </a:r>
          </a:p>
          <a:p>
            <a:pPr lvl="1"/>
            <a:r>
              <a:rPr lang="en-US" altLang="zh-CN" dirty="0">
                <a:latin typeface="Menlo" panose="020B0609030804020204" pitchFamily="49" charset="0"/>
              </a:rPr>
              <a:t>/* Window -- drawing frame */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fcv</a:t>
            </a:r>
            <a:r>
              <a:rPr lang="en-US" altLang="zh-CN" dirty="0">
                <a:latin typeface="Menlo" panose="020B0609030804020204" pitchFamily="49" charset="0"/>
              </a:rPr>
              <a:t>::</a:t>
            </a:r>
            <a:r>
              <a:rPr lang="en-US" altLang="zh-CN" dirty="0" err="1">
                <a:latin typeface="Menlo" panose="020B0609030804020204" pitchFamily="49" charset="0"/>
              </a:rPr>
              <a:t>imshow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wintitle</a:t>
            </a:r>
            <a:r>
              <a:rPr lang="en-US" altLang="zh-CN" dirty="0">
                <a:latin typeface="Menlo" panose="020B0609030804020204" pitchFamily="49" charset="0"/>
              </a:rPr>
              <a:t>, image, NULL);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gettimeofday</a:t>
            </a:r>
            <a:r>
              <a:rPr lang="en-US" altLang="zh-CN" dirty="0">
                <a:latin typeface="Menlo" panose="020B0609030804020204" pitchFamily="49" charset="0"/>
              </a:rPr>
              <a:t>(&amp;t1, NULL);</a:t>
            </a:r>
          </a:p>
          <a:p>
            <a:pPr lvl="1"/>
            <a:r>
              <a:rPr lang="en-US" altLang="zh-CN" dirty="0" err="1">
                <a:latin typeface="Menlo" panose="020B0609030804020204" pitchFamily="49" charset="0"/>
              </a:rPr>
              <a:t>fcv</a:t>
            </a:r>
            <a:r>
              <a:rPr lang="en-US" altLang="zh-CN" dirty="0">
                <a:latin typeface="Menlo" panose="020B0609030804020204" pitchFamily="49" charset="0"/>
              </a:rPr>
              <a:t>::</a:t>
            </a:r>
            <a:r>
              <a:rPr lang="en-US" altLang="zh-CN" dirty="0" err="1">
                <a:latin typeface="Menlo" panose="020B0609030804020204" pitchFamily="49" charset="0"/>
              </a:rPr>
              <a:t>waitKey</a:t>
            </a:r>
            <a:r>
              <a:rPr lang="en-US" altLang="zh-CN" dirty="0">
                <a:latin typeface="Menlo" panose="020B0609030804020204" pitchFamily="49" charset="0"/>
              </a:rPr>
              <a:t>(1);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}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5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停止视频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A6AC614E-1147-544A-B8E7-70A0A66F7B19}"/>
              </a:ext>
            </a:extLst>
          </p:cNvPr>
          <p:cNvSpPr/>
          <p:nvPr/>
        </p:nvSpPr>
        <p:spPr>
          <a:xfrm>
            <a:off x="727493" y="1798201"/>
            <a:ext cx="6096000" cy="677108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type = V4L2_BUF_TYPE_VIDEO_CAPTURE;</a:t>
            </a:r>
          </a:p>
          <a:p>
            <a:r>
              <a:rPr lang="en-US" altLang="zh-CN" dirty="0">
                <a:latin typeface="Menlo" panose="020B0609030804020204" pitchFamily="49" charset="0"/>
              </a:rPr>
              <a:t>ret = </a:t>
            </a:r>
            <a:r>
              <a:rPr lang="en-US" altLang="zh-CN" dirty="0" err="1">
                <a:latin typeface="Menlo" panose="020B0609030804020204" pitchFamily="49" charset="0"/>
              </a:rPr>
              <a:t>ioctl</a:t>
            </a:r>
            <a:r>
              <a:rPr lang="en-US" altLang="zh-CN" dirty="0">
                <a:latin typeface="Menlo" panose="020B0609030804020204" pitchFamily="49" charset="0"/>
              </a:rPr>
              <a:t>(</a:t>
            </a:r>
            <a:r>
              <a:rPr lang="en-US" altLang="zh-CN" dirty="0" err="1">
                <a:latin typeface="Menlo" panose="020B0609030804020204" pitchFamily="49" charset="0"/>
              </a:rPr>
              <a:t>fd</a:t>
            </a:r>
            <a:r>
              <a:rPr lang="en-US" altLang="zh-CN" dirty="0">
                <a:latin typeface="Menlo" panose="020B0609030804020204" pitchFamily="49" charset="0"/>
              </a:rPr>
              <a:t>, VIDIOC_STREAMOFF, &amp;type);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9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AEF3A9-C560-B74C-9893-4C2034695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嵌入式系统（</a:t>
            </a:r>
            <a:r>
              <a:rPr lang="en-US" altLang="zh-CN" dirty="0"/>
              <a:t>Embedded system</a:t>
            </a:r>
            <a:r>
              <a:rPr lang="zh-CN" altLang="en-US" dirty="0"/>
              <a:t>），是一种“完全嵌入受控器件内部，为特定应用而设计的专用</a:t>
            </a:r>
            <a:r>
              <a:rPr lang="zh-CN" altLang="en-US" dirty="0">
                <a:hlinkClick r:id="rId2"/>
              </a:rPr>
              <a:t>计算机</a:t>
            </a:r>
            <a:r>
              <a:rPr lang="zh-CN" altLang="en-US" dirty="0"/>
              <a:t>系统”，嵌入式系统通常执行的是带有特定要求的预先定义的任务。</a:t>
            </a:r>
            <a:endParaRPr lang="en-US" altLang="zh-CN" dirty="0"/>
          </a:p>
          <a:p>
            <a:r>
              <a:rPr lang="zh-CN" altLang="en-US" dirty="0"/>
              <a:t>以应用为中心，以</a:t>
            </a:r>
            <a:r>
              <a:rPr lang="zh-CN" altLang="en-US" dirty="0">
                <a:hlinkClick r:id="rId3"/>
              </a:rPr>
              <a:t>计算机技术</a:t>
            </a:r>
            <a:r>
              <a:rPr lang="zh-CN" altLang="en-US" dirty="0"/>
              <a:t>为基础，软硬件可裁剪，适应应用系统对功能、可靠性、成本、体积、</a:t>
            </a:r>
            <a:r>
              <a:rPr lang="zh-CN" altLang="en-US" dirty="0">
                <a:hlinkClick r:id="rId4"/>
              </a:rPr>
              <a:t>功耗</a:t>
            </a:r>
            <a:r>
              <a:rPr lang="zh-CN" altLang="en-US" dirty="0"/>
              <a:t>等严格要求的专用计算机系统。</a:t>
            </a:r>
            <a:endParaRPr lang="en-US" altLang="zh-CN" dirty="0"/>
          </a:p>
          <a:p>
            <a:r>
              <a:rPr lang="zh-CN" altLang="en-US" dirty="0"/>
              <a:t>嵌入式</a:t>
            </a:r>
            <a:r>
              <a:rPr lang="zh-CN" altLang="en-US" dirty="0">
                <a:hlinkClick r:id="rId5"/>
              </a:rPr>
              <a:t>处理器</a:t>
            </a:r>
            <a:r>
              <a:rPr lang="zh-CN" altLang="en-US" dirty="0"/>
              <a:t>是</a:t>
            </a:r>
            <a:r>
              <a:rPr lang="zh-CN" altLang="en-US" dirty="0">
                <a:hlinkClick r:id="rId6"/>
              </a:rPr>
              <a:t>嵌入式系统</a:t>
            </a:r>
            <a:r>
              <a:rPr lang="zh-CN" altLang="en-US" dirty="0"/>
              <a:t>的核心，是控制、</a:t>
            </a:r>
            <a:r>
              <a:rPr lang="zh-CN" altLang="en-US" dirty="0">
                <a:hlinkClick r:id="rId7"/>
              </a:rPr>
              <a:t>辅助系统</a:t>
            </a:r>
            <a:r>
              <a:rPr lang="zh-CN" altLang="en-US" dirty="0"/>
              <a:t>运行的硬件单元。</a:t>
            </a:r>
            <a:endParaRPr lang="en-US" altLang="zh-CN" dirty="0"/>
          </a:p>
          <a:p>
            <a:r>
              <a:rPr lang="zh-CN" altLang="en-US" dirty="0"/>
              <a:t>嵌入式处理器的</a:t>
            </a:r>
            <a:r>
              <a:rPr lang="zh-CN" altLang="en-US" dirty="0">
                <a:hlinkClick r:id="rId8"/>
              </a:rPr>
              <a:t>寻址空间</a:t>
            </a:r>
            <a:r>
              <a:rPr lang="zh-CN" altLang="en-US" dirty="0"/>
              <a:t>可以从</a:t>
            </a:r>
            <a:r>
              <a:rPr lang="en-US" altLang="zh-CN" dirty="0"/>
              <a:t>64kB</a:t>
            </a:r>
            <a:r>
              <a:rPr lang="zh-CN" altLang="en-US" dirty="0"/>
              <a:t>到</a:t>
            </a:r>
            <a:r>
              <a:rPr lang="en-US" altLang="zh-CN" dirty="0"/>
              <a:t>16MB</a:t>
            </a:r>
            <a:r>
              <a:rPr lang="zh-CN" altLang="en-US" dirty="0"/>
              <a:t>，处理速度最快可以达到</a:t>
            </a:r>
            <a:r>
              <a:rPr lang="en-US" altLang="zh-CN" dirty="0"/>
              <a:t>2000 MIPS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8264CD-2C9B-AC4F-8D4C-44F38404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嵌入式处理的意义</a:t>
            </a:r>
          </a:p>
        </p:txBody>
      </p:sp>
    </p:spTree>
    <p:extLst>
      <p:ext uri="{BB962C8B-B14F-4D97-AF65-F5344CB8AC3E}">
        <p14:creationId xmlns:p14="http://schemas.microsoft.com/office/powerpoint/2010/main" val="163570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843DD0-EFB4-437E-BC87-5D5EBA36A7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/>
              <a:t>ARM</a:t>
            </a:r>
            <a:r>
              <a:rPr lang="zh-CN" altLang="en-US" sz="2000" dirty="0"/>
              <a:t>架构：过去称作高级精简指令集机器（英语：</a:t>
            </a:r>
            <a:r>
              <a:rPr lang="en-US" altLang="zh-CN" sz="2000" dirty="0"/>
              <a:t>Advanced RISC Machine</a:t>
            </a:r>
            <a:r>
              <a:rPr lang="zh-CN" altLang="en-US" sz="2000" dirty="0"/>
              <a:t>，更早称作：</a:t>
            </a:r>
            <a:r>
              <a:rPr lang="en-US" altLang="zh-CN" sz="2000" dirty="0"/>
              <a:t>Acorn RISC Machine</a:t>
            </a:r>
            <a:r>
              <a:rPr lang="zh-CN" altLang="en-US" sz="2000" dirty="0"/>
              <a:t>），是一个</a:t>
            </a:r>
            <a:r>
              <a:rPr lang="en-US" altLang="zh-CN" sz="2000" dirty="0"/>
              <a:t>32</a:t>
            </a:r>
            <a:r>
              <a:rPr lang="zh-CN" altLang="en-US" sz="2000" dirty="0"/>
              <a:t>位精简指令集（</a:t>
            </a:r>
            <a:r>
              <a:rPr lang="en-US" altLang="zh-CN" sz="2000" dirty="0"/>
              <a:t>RISC</a:t>
            </a:r>
            <a:r>
              <a:rPr lang="zh-CN" altLang="en-US" sz="2000" dirty="0"/>
              <a:t>）处理器架构，其广泛地使用在许多嵌入式系统设计。但在其他领域上也有很多作为，由于节能的特点，</a:t>
            </a:r>
            <a:r>
              <a:rPr lang="en-US" altLang="zh-CN" sz="2000" dirty="0"/>
              <a:t>ARM</a:t>
            </a:r>
            <a:r>
              <a:rPr lang="zh-CN" altLang="en-US" sz="2000" dirty="0"/>
              <a:t>处理器非常适用于移动通信领域，匹配其主要设计目标低成本、高性能、低耗电的特性。</a:t>
            </a:r>
            <a:endParaRPr lang="en-US" altLang="zh-CN" sz="2000" dirty="0"/>
          </a:p>
          <a:p>
            <a:r>
              <a:rPr lang="en-US" altLang="zh-CN" sz="2000" dirty="0"/>
              <a:t>ARM core</a:t>
            </a:r>
            <a:r>
              <a:rPr lang="zh-CN" altLang="en-US" sz="2000" dirty="0"/>
              <a:t>：基于</a:t>
            </a:r>
            <a:r>
              <a:rPr lang="en-US" altLang="zh-CN" sz="2000" dirty="0"/>
              <a:t>ARM architecture</a:t>
            </a:r>
            <a:r>
              <a:rPr lang="zh-CN" altLang="en-US" sz="2000" dirty="0"/>
              <a:t>开发出来的</a:t>
            </a:r>
            <a:r>
              <a:rPr lang="en-US" altLang="zh-CN" sz="2000" dirty="0"/>
              <a:t>IP core</a:t>
            </a:r>
            <a:r>
              <a:rPr lang="zh-CN" altLang="en-US" sz="2000" dirty="0"/>
              <a:t>，它是介于</a:t>
            </a:r>
            <a:r>
              <a:rPr lang="en-US" altLang="zh-CN" sz="2000" dirty="0"/>
              <a:t>architecture</a:t>
            </a:r>
            <a:r>
              <a:rPr lang="zh-CN" altLang="en-US" sz="2000" dirty="0"/>
              <a:t>和最终的</a:t>
            </a:r>
            <a:r>
              <a:rPr lang="en-US" altLang="zh-CN" sz="2000" dirty="0"/>
              <a:t>CPU(MCU)</a:t>
            </a:r>
            <a:r>
              <a:rPr lang="zh-CN" altLang="en-US" sz="2000" dirty="0"/>
              <a:t>之间的中间产品。有两种类型的</a:t>
            </a:r>
            <a:r>
              <a:rPr lang="en-US" altLang="zh-CN" sz="2000" dirty="0"/>
              <a:t>ARM core</a:t>
            </a:r>
            <a:r>
              <a:rPr lang="zh-CN" altLang="en-US" sz="2000" dirty="0"/>
              <a:t>：一种是</a:t>
            </a:r>
            <a:r>
              <a:rPr lang="en-US" altLang="zh-CN" sz="2000" dirty="0"/>
              <a:t>ARM</a:t>
            </a:r>
            <a:r>
              <a:rPr lang="zh-CN" altLang="en-US" sz="2000" dirty="0"/>
              <a:t>公司自己发布的，如我们耳熟能详的</a:t>
            </a:r>
            <a:r>
              <a:rPr lang="en-US" altLang="zh-CN" sz="2000" dirty="0"/>
              <a:t>ARM7</a:t>
            </a:r>
            <a:r>
              <a:rPr lang="zh-CN" altLang="en-US" sz="2000" dirty="0"/>
              <a:t>、</a:t>
            </a:r>
            <a:r>
              <a:rPr lang="en-US" altLang="zh-CN" sz="2000" dirty="0"/>
              <a:t>ARM9</a:t>
            </a:r>
            <a:r>
              <a:rPr lang="zh-CN" altLang="en-US" sz="2000" dirty="0"/>
              <a:t>、</a:t>
            </a:r>
            <a:r>
              <a:rPr lang="en-US" altLang="zh-CN" sz="2000" dirty="0"/>
              <a:t>ARM Cortex M3</a:t>
            </a:r>
            <a:r>
              <a:rPr lang="zh-CN" altLang="en-US" sz="2000" dirty="0"/>
              <a:t>、</a:t>
            </a:r>
            <a:r>
              <a:rPr lang="en-US" altLang="zh-CN" sz="2000" dirty="0"/>
              <a:t>ARM Cortex A57</a:t>
            </a:r>
            <a:r>
              <a:rPr lang="zh-CN" altLang="en-US" sz="2000" dirty="0"/>
              <a:t>等等；另一种是</a:t>
            </a:r>
            <a:r>
              <a:rPr lang="en-US" altLang="zh-CN" sz="2000" dirty="0"/>
              <a:t>ARM</a:t>
            </a:r>
            <a:r>
              <a:rPr lang="zh-CN" altLang="en-US" sz="2000" dirty="0"/>
              <a:t>授权其它公司开发的</a:t>
            </a:r>
            <a:r>
              <a:rPr lang="en-US" altLang="zh-CN" sz="2000" dirty="0"/>
              <a:t>Core</a:t>
            </a:r>
            <a:r>
              <a:rPr lang="zh-CN" altLang="en-US" sz="2000" dirty="0"/>
              <a:t>，如苹果的</a:t>
            </a:r>
            <a:r>
              <a:rPr lang="en-US" altLang="zh-CN" sz="2000" dirty="0"/>
              <a:t>A6/A6X</a:t>
            </a:r>
            <a:r>
              <a:rPr lang="zh-CN" altLang="en-US" sz="2000" dirty="0"/>
              <a:t>等等。</a:t>
            </a:r>
            <a:endParaRPr lang="en-US" altLang="zh-CN" sz="2000" dirty="0"/>
          </a:p>
          <a:p>
            <a:r>
              <a:rPr lang="en-US" altLang="zh-CN" sz="2000" dirty="0"/>
              <a:t>MCU</a:t>
            </a:r>
            <a:r>
              <a:rPr lang="zh-CN" altLang="en-US" sz="2000" dirty="0"/>
              <a:t>：其它的芯片厂商，如</a:t>
            </a:r>
            <a:r>
              <a:rPr lang="en-US" altLang="zh-CN" sz="2000" dirty="0"/>
              <a:t>Phillips</a:t>
            </a:r>
            <a:r>
              <a:rPr lang="zh-CN" altLang="en-US" sz="2000" dirty="0"/>
              <a:t>、</a:t>
            </a:r>
            <a:r>
              <a:rPr lang="en-US" altLang="zh-CN" sz="2000" dirty="0"/>
              <a:t>ST</a:t>
            </a:r>
            <a:r>
              <a:rPr lang="zh-CN" altLang="en-US" sz="2000" dirty="0"/>
              <a:t>、</a:t>
            </a:r>
            <a:r>
              <a:rPr lang="en-US" altLang="zh-CN" sz="2000" dirty="0"/>
              <a:t>TI</a:t>
            </a:r>
            <a:r>
              <a:rPr lang="zh-CN" altLang="en-US" sz="2000" dirty="0"/>
              <a:t>等，会基于</a:t>
            </a:r>
            <a:r>
              <a:rPr lang="en-US" altLang="zh-CN" sz="2000" dirty="0"/>
              <a:t>ARM</a:t>
            </a:r>
            <a:r>
              <a:rPr lang="zh-CN" altLang="en-US" sz="2000" dirty="0"/>
              <a:t>公司发布的</a:t>
            </a:r>
            <a:r>
              <a:rPr lang="en-US" altLang="zh-CN" sz="2000" dirty="0"/>
              <a:t>Core</a:t>
            </a:r>
            <a:r>
              <a:rPr lang="zh-CN" altLang="en-US" sz="2000" dirty="0"/>
              <a:t>，开发自己的</a:t>
            </a:r>
            <a:r>
              <a:rPr lang="en-US" altLang="zh-CN" sz="2000" dirty="0"/>
              <a:t>ARM</a:t>
            </a:r>
            <a:r>
              <a:rPr lang="zh-CN" altLang="en-US" sz="2000" dirty="0"/>
              <a:t>处理器，这称作</a:t>
            </a:r>
            <a:r>
              <a:rPr lang="en-US" altLang="zh-CN" sz="2000" dirty="0"/>
              <a:t>ARM CPU</a:t>
            </a:r>
            <a:r>
              <a:rPr lang="zh-CN" altLang="en-US" sz="2000" dirty="0"/>
              <a:t>（也可称为</a:t>
            </a:r>
            <a:r>
              <a:rPr lang="en-US" altLang="zh-CN" sz="2000" dirty="0"/>
              <a:t>MCU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Soc</a:t>
            </a:r>
            <a:r>
              <a:rPr lang="zh-CN" altLang="en-US" sz="2000" dirty="0"/>
              <a:t>：对于一些比较专业的应用场景，如视频、音频等，为了追求更小的</a:t>
            </a:r>
            <a:r>
              <a:rPr lang="en-US" altLang="zh-CN" sz="2000" dirty="0"/>
              <a:t>size</a:t>
            </a:r>
            <a:r>
              <a:rPr lang="zh-CN" altLang="en-US" sz="2000" dirty="0"/>
              <a:t>、更低的功耗，厂商会在芯片上，集成除处理器之外的东西，如视频编解码器、</a:t>
            </a:r>
            <a:r>
              <a:rPr lang="en-US" altLang="zh-CN" sz="2000" dirty="0"/>
              <a:t>DSP</a:t>
            </a:r>
            <a:r>
              <a:rPr lang="zh-CN" altLang="en-US" sz="2000" dirty="0"/>
              <a:t>等。这些集成了其它功能的芯片，称作片上系统（</a:t>
            </a:r>
            <a:r>
              <a:rPr lang="en-US" altLang="zh-CN" sz="2000" dirty="0"/>
              <a:t>SOC</a:t>
            </a:r>
            <a:r>
              <a:rPr lang="zh-CN" altLang="en-US" sz="2000" dirty="0"/>
              <a:t>），如</a:t>
            </a:r>
            <a:r>
              <a:rPr lang="en-US" altLang="zh-CN" sz="2000" dirty="0"/>
              <a:t>TI</a:t>
            </a:r>
            <a:r>
              <a:rPr lang="zh-CN" altLang="en-US" sz="2000" dirty="0"/>
              <a:t>的</a:t>
            </a:r>
            <a:r>
              <a:rPr lang="en-US" altLang="zh-CN" sz="2000" dirty="0"/>
              <a:t>DM37x Video SOC</a:t>
            </a:r>
            <a:r>
              <a:rPr lang="zh-CN" altLang="en-US" sz="2000" dirty="0"/>
              <a:t>。）。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DC228D-7C03-4EA6-8BA7-A69A552E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kumimoji="1" lang="zh-CN" altLang="en-US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</a:p>
        </p:txBody>
      </p:sp>
    </p:spTree>
    <p:extLst>
      <p:ext uri="{BB962C8B-B14F-4D97-AF65-F5344CB8AC3E}">
        <p14:creationId xmlns:p14="http://schemas.microsoft.com/office/powerpoint/2010/main" val="73084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6B6609-A741-451B-8541-1F6C091D7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673" y="1440000"/>
            <a:ext cx="11158659" cy="46800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2800" dirty="0"/>
              <a:t>处理器（</a:t>
            </a:r>
            <a:r>
              <a:rPr lang="en-US" altLang="zh-CN" sz="2800" dirty="0"/>
              <a:t>CPU</a:t>
            </a:r>
            <a:r>
              <a:rPr lang="zh-CN" altLang="en-US" sz="2800" dirty="0"/>
              <a:t>）：</a:t>
            </a:r>
            <a:r>
              <a:rPr lang="en-US" altLang="zh-CN" sz="2800" dirty="0"/>
              <a:t>ARM</a:t>
            </a:r>
            <a:r>
              <a:rPr lang="zh-CN" altLang="en-US" sz="2800" dirty="0"/>
              <a:t>和</a:t>
            </a:r>
            <a:r>
              <a:rPr lang="en-US" altLang="zh-CN" sz="2800" dirty="0"/>
              <a:t>Intel</a:t>
            </a:r>
            <a:r>
              <a:rPr lang="zh-CN" altLang="en-US" sz="2800" dirty="0"/>
              <a:t>处理器的第一个区别是，前者使用精简指令集（</a:t>
            </a:r>
            <a:r>
              <a:rPr lang="en-US" altLang="zh-CN" sz="2800" dirty="0"/>
              <a:t>RISC</a:t>
            </a:r>
            <a:r>
              <a:rPr lang="zh-CN" altLang="en-US" sz="2800" dirty="0"/>
              <a:t>），而后者使用复杂指令集（</a:t>
            </a:r>
            <a:r>
              <a:rPr lang="en-US" altLang="zh-CN" sz="2800" dirty="0"/>
              <a:t>CISC)</a:t>
            </a:r>
            <a:r>
              <a:rPr lang="zh-CN" altLang="en-US" sz="2800" dirty="0"/>
              <a:t>。通俗而言，精简指令集规模较小，更接近原子操作，而复杂指令集规模较大，更加复杂。所谓原子操作，是指每条指令的工作大都可以由处理器在一个周期内完成。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制造工艺：</a:t>
            </a:r>
            <a:r>
              <a:rPr lang="en-US" altLang="zh-CN" sz="2800" dirty="0"/>
              <a:t>ARM</a:t>
            </a:r>
            <a:r>
              <a:rPr lang="zh-CN" altLang="en-US" sz="2800" dirty="0"/>
              <a:t>和</a:t>
            </a:r>
            <a:r>
              <a:rPr lang="en-US" altLang="zh-CN" sz="2800" dirty="0"/>
              <a:t>Intel</a:t>
            </a:r>
            <a:r>
              <a:rPr lang="zh-CN" altLang="en-US" sz="2800" dirty="0"/>
              <a:t>处理器的另外一个主要区别是</a:t>
            </a:r>
            <a:r>
              <a:rPr lang="en-US" altLang="zh-CN" sz="2800" dirty="0"/>
              <a:t>ARM</a:t>
            </a:r>
            <a:r>
              <a:rPr lang="zh-CN" altLang="en-US" sz="2800" dirty="0"/>
              <a:t>从来只是设计低功耗处理器。其宗旨是设计低功耗处理器，这是他们的强项。</a:t>
            </a:r>
            <a:r>
              <a:rPr lang="en-US" altLang="zh-CN" sz="2800" dirty="0"/>
              <a:t>Intel</a:t>
            </a:r>
            <a:r>
              <a:rPr lang="zh-CN" altLang="en-US" sz="2800" dirty="0"/>
              <a:t>的强项是设计超高性能的台式机和服务器处理器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en-US" altLang="zh-CN" sz="2800" dirty="0"/>
              <a:t>64</a:t>
            </a:r>
            <a:r>
              <a:rPr lang="zh-CN" altLang="en-US" sz="2800" dirty="0"/>
              <a:t>位：</a:t>
            </a:r>
            <a:r>
              <a:rPr lang="en-US" altLang="zh-CN" sz="2800" dirty="0"/>
              <a:t>Intel</a:t>
            </a:r>
            <a:r>
              <a:rPr lang="zh-CN" altLang="en-US" sz="2800" dirty="0"/>
              <a:t>并没有开发</a:t>
            </a:r>
            <a:r>
              <a:rPr lang="en-US" altLang="zh-CN" sz="2800" dirty="0"/>
              <a:t>64</a:t>
            </a:r>
            <a:r>
              <a:rPr lang="zh-CN" altLang="en-US" sz="2800" dirty="0"/>
              <a:t>位版本的</a:t>
            </a:r>
            <a:r>
              <a:rPr lang="en-US" altLang="zh-CN" sz="2800" dirty="0"/>
              <a:t>x86</a:t>
            </a:r>
            <a:r>
              <a:rPr lang="zh-CN" altLang="en-US" sz="2800" dirty="0"/>
              <a:t>指令集。这个</a:t>
            </a:r>
            <a:r>
              <a:rPr lang="en-US" altLang="zh-CN" sz="2800" dirty="0"/>
              <a:t>64</a:t>
            </a:r>
            <a:r>
              <a:rPr lang="zh-CN" altLang="en-US" sz="2800" dirty="0"/>
              <a:t>位的指令集，名为</a:t>
            </a:r>
            <a:r>
              <a:rPr lang="en-US" altLang="zh-CN" sz="2800" dirty="0"/>
              <a:t>x86-64</a:t>
            </a:r>
            <a:r>
              <a:rPr lang="zh-CN" altLang="en-US" sz="2800" dirty="0"/>
              <a:t>（有时简称为</a:t>
            </a:r>
            <a:r>
              <a:rPr lang="en-US" altLang="zh-CN" sz="2800" dirty="0"/>
              <a:t>x64</a:t>
            </a:r>
            <a:r>
              <a:rPr lang="zh-CN" altLang="en-US" sz="2800" dirty="0"/>
              <a:t>），实际上是</a:t>
            </a:r>
            <a:r>
              <a:rPr lang="en-US" altLang="zh-CN" sz="2800" dirty="0"/>
              <a:t>AMD</a:t>
            </a:r>
            <a:r>
              <a:rPr lang="zh-CN" altLang="en-US" sz="2800" dirty="0"/>
              <a:t>设计开发的。</a:t>
            </a:r>
            <a:r>
              <a:rPr lang="en-US" altLang="zh-CN" sz="2800" dirty="0"/>
              <a:t>ARM</a:t>
            </a:r>
            <a:r>
              <a:rPr lang="zh-CN" altLang="en-US" sz="2800" dirty="0"/>
              <a:t>于</a:t>
            </a:r>
            <a:r>
              <a:rPr lang="en-US" altLang="zh-CN" sz="2800" dirty="0"/>
              <a:t>2011</a:t>
            </a:r>
            <a:r>
              <a:rPr lang="zh-CN" altLang="en-US" sz="2800" dirty="0"/>
              <a:t>年发布了</a:t>
            </a:r>
            <a:r>
              <a:rPr lang="en-US" altLang="zh-CN" sz="2800" dirty="0"/>
              <a:t>ARMv8 64</a:t>
            </a:r>
            <a:r>
              <a:rPr lang="zh-CN" altLang="en-US" sz="2800" dirty="0"/>
              <a:t>位架构，这是为了下一代</a:t>
            </a:r>
            <a:r>
              <a:rPr lang="en-US" altLang="zh-CN" sz="2800" dirty="0"/>
              <a:t>ARM</a:t>
            </a:r>
            <a:r>
              <a:rPr lang="zh-CN" altLang="en-US" sz="2800" dirty="0"/>
              <a:t>指令集架构工作若干年后的结晶。为了基于原有的原则和指令集，开发一个简明的</a:t>
            </a:r>
            <a:r>
              <a:rPr lang="en-US" altLang="zh-CN" sz="2800" dirty="0"/>
              <a:t>64</a:t>
            </a:r>
            <a:r>
              <a:rPr lang="zh-CN" altLang="en-US" sz="2800" dirty="0"/>
              <a:t>位架构，</a:t>
            </a:r>
            <a:r>
              <a:rPr lang="en-US" altLang="zh-CN" sz="2800" dirty="0"/>
              <a:t>ARMv8</a:t>
            </a:r>
            <a:r>
              <a:rPr lang="zh-CN" altLang="en-US" sz="2800" dirty="0"/>
              <a:t>使用了两种执行模式，</a:t>
            </a:r>
            <a:r>
              <a:rPr lang="en-US" altLang="zh-CN" sz="2800" dirty="0"/>
              <a:t>AArch32</a:t>
            </a:r>
            <a:r>
              <a:rPr lang="zh-CN" altLang="en-US" sz="2800" dirty="0"/>
              <a:t>和</a:t>
            </a:r>
            <a:r>
              <a:rPr lang="en-US" altLang="zh-CN" sz="2800" dirty="0"/>
              <a:t>AArch64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异构计算：</a:t>
            </a:r>
            <a:r>
              <a:rPr lang="en-US" altLang="zh-CN" sz="2800" dirty="0"/>
              <a:t>ARM</a:t>
            </a:r>
            <a:r>
              <a:rPr lang="zh-CN" altLang="en-US" sz="2800" dirty="0"/>
              <a:t>通过</a:t>
            </a:r>
            <a:r>
              <a:rPr lang="en-US" altLang="zh-CN" sz="2800" dirty="0" err="1"/>
              <a:t>big.LITTLE</a:t>
            </a:r>
            <a:r>
              <a:rPr lang="zh-CN" altLang="en-US" sz="2800" dirty="0"/>
              <a:t>向移动设备推出了异构计算。这意味着处理器中的核可以有不同的性能和功耗。当设备正常运行时，使用低功耗核，而当你运行一款复杂的游戏是，使用的是高性能的核。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6B0520-7A57-4AC5-804D-4E8599D5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kumimoji="1" lang="zh-CN" altLang="en-US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kumimoji="1" lang="zh-CN" altLang="en-US" sz="3200" b="1" dirty="0">
                <a:solidFill>
                  <a:srgbClr val="00AF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处理器的区别</a:t>
            </a:r>
          </a:p>
        </p:txBody>
      </p:sp>
    </p:spTree>
    <p:extLst>
      <p:ext uri="{BB962C8B-B14F-4D97-AF65-F5344CB8AC3E}">
        <p14:creationId xmlns:p14="http://schemas.microsoft.com/office/powerpoint/2010/main" val="185564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D90DF-C5D1-EC4A-AD6B-58FB843B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A5CBF-C76B-864E-9E62-4C3283AB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5" y="1444331"/>
            <a:ext cx="2407693" cy="240769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364968-0603-3646-9780-E5C2EDB3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1" y="4303998"/>
            <a:ext cx="2794000" cy="181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4B919-C3F2-FD4B-ABE2-B9D53A63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2" y="1321185"/>
            <a:ext cx="1563309" cy="15633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45C1B7-F832-A148-B3DD-749F9E63F483}"/>
              </a:ext>
            </a:extLst>
          </p:cNvPr>
          <p:cNvSpPr/>
          <p:nvPr/>
        </p:nvSpPr>
        <p:spPr>
          <a:xfrm>
            <a:off x="4238342" y="3977623"/>
            <a:ext cx="680083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ITU-R BT.601.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Y′ range of </a:t>
            </a:r>
            <a:r>
              <a:rPr lang="en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[16..235] 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and U/V range of </a:t>
            </a:r>
            <a:r>
              <a:rPr lang="en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[16..240] </a:t>
            </a:r>
            <a:endParaRPr lang="zh-CN" altLang="en-US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8963A2-C1D2-7844-A75E-9076D864E6A8}"/>
              </a:ext>
            </a:extLst>
          </p:cNvPr>
          <p:cNvSpPr/>
          <p:nvPr/>
        </p:nvSpPr>
        <p:spPr>
          <a:xfrm>
            <a:off x="4354245" y="6045707"/>
            <a:ext cx="54328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aseline="30000" dirty="0">
                <a:solidFill>
                  <a:srgbClr val="0B0080"/>
                </a:solidFill>
                <a:latin typeface="Arial" panose="020B0604020202020204" pitchFamily="34" charset="0"/>
                <a:hlinkClick r:id="rId5"/>
              </a:rPr>
              <a:t>]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975D91-F190-473E-8977-EC5F5B3E8F99}"/>
              </a:ext>
            </a:extLst>
          </p:cNvPr>
          <p:cNvSpPr txBox="1"/>
          <p:nvPr/>
        </p:nvSpPr>
        <p:spPr>
          <a:xfrm>
            <a:off x="6855944" y="1317508"/>
            <a:ext cx="3982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 =  0.299*R + 0.587*G + 0.114*B;</a:t>
            </a:r>
          </a:p>
          <a:p>
            <a:r>
              <a:rPr lang="pt-BR" dirty="0"/>
              <a:t>U = -0.169*R - 0.331*G + 0.5  *B+128 ;</a:t>
            </a:r>
          </a:p>
          <a:p>
            <a:r>
              <a:rPr lang="pt-BR" dirty="0"/>
              <a:t>V =  0.5  *R - 0.419*G - 0.081*B+128;</a:t>
            </a: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DF98AB-C341-4C13-973F-178FE883FBFD}"/>
              </a:ext>
            </a:extLst>
          </p:cNvPr>
          <p:cNvSpPr txBox="1"/>
          <p:nvPr/>
        </p:nvSpPr>
        <p:spPr>
          <a:xfrm>
            <a:off x="4900246" y="3176954"/>
            <a:ext cx="53574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 = (77*R + 150*G + 29*B)&gt;&gt;8;</a:t>
            </a:r>
          </a:p>
          <a:p>
            <a:r>
              <a:rPr lang="pt-BR" dirty="0"/>
              <a:t>U = ((-44*R  - 87*G  + 131*B)&gt;&gt;8) + 128;</a:t>
            </a:r>
          </a:p>
          <a:p>
            <a:r>
              <a:rPr lang="pt-BR" dirty="0"/>
              <a:t>V = ((131*R - 110*G - 21*B)&gt;&gt;8) + 128 ;</a:t>
            </a:r>
          </a:p>
          <a:p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863C0-8054-413A-823D-6A41445D3B06}"/>
              </a:ext>
            </a:extLst>
          </p:cNvPr>
          <p:cNvSpPr txBox="1"/>
          <p:nvPr/>
        </p:nvSpPr>
        <p:spPr>
          <a:xfrm>
            <a:off x="4572000" y="4731298"/>
            <a:ext cx="47361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 = ((66*R + 128*G + 24*B)&gt;&gt;8)+16;</a:t>
            </a:r>
          </a:p>
          <a:p>
            <a:r>
              <a:rPr lang="pt-BR" dirty="0"/>
              <a:t>U = ((-39*R  - 76*G  + 115*B)&gt;&gt;8) + 128;</a:t>
            </a:r>
          </a:p>
          <a:p>
            <a:r>
              <a:rPr lang="pt-BR" dirty="0"/>
              <a:t>V = ((115*R - 96*G - 18*B)&gt;&gt;8) + 128 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EAI610-</a:t>
            </a:r>
            <a:r>
              <a:rPr kumimoji="1" lang="zh-CN" altLang="en-US" dirty="0"/>
              <a:t>应用案例： 图像采集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0DE988-2A0C-4493-B7E5-254C6D74DF71}"/>
              </a:ext>
            </a:extLst>
          </p:cNvPr>
          <p:cNvSpPr/>
          <p:nvPr/>
        </p:nvSpPr>
        <p:spPr>
          <a:xfrm>
            <a:off x="554477" y="1339848"/>
            <a:ext cx="11208032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此演示案例，介绍如何在嵌入式平台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EAI610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上对视频图像进行采集，以及介绍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Rockchip ISP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Rockchip RGA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基本功能概念，和简单操作应用。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通过对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EAIDK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mipi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摄像头的图像数据采集，了解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Rockchip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对设备文件的图像读取方式。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案例实践掌握的应用技能：</a:t>
            </a:r>
            <a:r>
              <a:rPr lang="en-US" altLang="zh-CN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Rockchip ISP</a:t>
            </a:r>
            <a:r>
              <a:rPr lang="zh-CN" altLang="en-US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对图像的</a:t>
            </a:r>
            <a:r>
              <a:rPr lang="en-US" altLang="zh-CN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3A</a:t>
            </a:r>
            <a:r>
              <a:rPr lang="zh-CN" altLang="en-US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优化，</a:t>
            </a:r>
            <a:r>
              <a:rPr lang="en-US" altLang="zh-CN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Rockchip RGA</a:t>
            </a:r>
            <a:r>
              <a:rPr lang="zh-CN" altLang="en-US" sz="1600" b="1" dirty="0">
                <a:solidFill>
                  <a:srgbClr val="00AFCE"/>
                </a:solidFill>
                <a:latin typeface="微软雅黑" pitchFamily="34" charset="-122"/>
                <a:ea typeface="微软雅黑" pitchFamily="34" charset="-122"/>
              </a:rPr>
              <a:t>对图像格式转换，裁剪，缩放等操作。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案例示例流程图：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84BA5E-0884-4698-A64C-1FBB4E75957E}"/>
              </a:ext>
            </a:extLst>
          </p:cNvPr>
          <p:cNvSpPr/>
          <p:nvPr/>
        </p:nvSpPr>
        <p:spPr>
          <a:xfrm>
            <a:off x="790153" y="3722914"/>
            <a:ext cx="1291772" cy="682171"/>
          </a:xfrm>
          <a:prstGeom prst="round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打开设备文件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C6457-8BCA-40CD-9F36-BBB3D21F84FE}"/>
              </a:ext>
            </a:extLst>
          </p:cNvPr>
          <p:cNvSpPr/>
          <p:nvPr/>
        </p:nvSpPr>
        <p:spPr>
          <a:xfrm>
            <a:off x="2703287" y="3722914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获取当前设备支持的视频格式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F44A4-43C9-4716-84A7-70EF092BA150}"/>
              </a:ext>
            </a:extLst>
          </p:cNvPr>
          <p:cNvSpPr/>
          <p:nvPr/>
        </p:nvSpPr>
        <p:spPr>
          <a:xfrm>
            <a:off x="4559738" y="3722913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设置设备的视频格式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FE47A-D135-4100-9A68-B9D373EDFA3A}"/>
              </a:ext>
            </a:extLst>
          </p:cNvPr>
          <p:cNvSpPr/>
          <p:nvPr/>
        </p:nvSpPr>
        <p:spPr>
          <a:xfrm>
            <a:off x="6453351" y="3722913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申请缓存，启动</a:t>
            </a:r>
            <a:r>
              <a:rPr lang="en-US" altLang="zh-CN" sz="1600" dirty="0">
                <a:solidFill>
                  <a:schemeClr val="tx1"/>
                </a:solidFill>
              </a:rPr>
              <a:t>ISP</a:t>
            </a:r>
            <a:r>
              <a:rPr lang="zh-CN" altLang="en-US" sz="1600" dirty="0">
                <a:solidFill>
                  <a:schemeClr val="tx1"/>
                </a:solidFill>
              </a:rPr>
              <a:t>引擎，根据相机设置对焦模式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BB450-FBC2-4136-87D3-D18DDDFDAE1F}"/>
              </a:ext>
            </a:extLst>
          </p:cNvPr>
          <p:cNvSpPr/>
          <p:nvPr/>
        </p:nvSpPr>
        <p:spPr>
          <a:xfrm>
            <a:off x="8329323" y="3722912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通过内存映射将缓冲区地址映射到用户空间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A95E17-D5D2-48BD-856A-C048B923BC35}"/>
              </a:ext>
            </a:extLst>
          </p:cNvPr>
          <p:cNvSpPr/>
          <p:nvPr/>
        </p:nvSpPr>
        <p:spPr>
          <a:xfrm>
            <a:off x="2703287" y="4966521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将申请到的帧缓冲区放入视频采集输出队列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B0AFA-9DDC-4963-A009-6FFF8B506549}"/>
              </a:ext>
            </a:extLst>
          </p:cNvPr>
          <p:cNvSpPr/>
          <p:nvPr/>
        </p:nvSpPr>
        <p:spPr>
          <a:xfrm>
            <a:off x="4559738" y="4966521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开始视频采集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AB7FB-D718-400E-8BB4-9450086EDB03}"/>
              </a:ext>
            </a:extLst>
          </p:cNvPr>
          <p:cNvSpPr/>
          <p:nvPr/>
        </p:nvSpPr>
        <p:spPr>
          <a:xfrm>
            <a:off x="6453351" y="4966521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</a:rPr>
              <a:t>RGA</a:t>
            </a:r>
            <a:r>
              <a:rPr lang="zh-CN" altLang="en-US" sz="1600" dirty="0">
                <a:solidFill>
                  <a:schemeClr val="tx1"/>
                </a:solidFill>
              </a:rPr>
              <a:t>对图像进行剪切，格式转换等操作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1FB6D-5319-480C-A5E6-CFBFC33B8C59}"/>
              </a:ext>
            </a:extLst>
          </p:cNvPr>
          <p:cNvSpPr/>
          <p:nvPr/>
        </p:nvSpPr>
        <p:spPr>
          <a:xfrm>
            <a:off x="8329323" y="4966521"/>
            <a:ext cx="1291772" cy="682171"/>
          </a:xfrm>
          <a:prstGeom prst="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将帧缓冲区重新放入视频采集输出队列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7A9BFC-8D9E-40AA-8A2C-452AC5FB5DB1}"/>
              </a:ext>
            </a:extLst>
          </p:cNvPr>
          <p:cNvSpPr/>
          <p:nvPr/>
        </p:nvSpPr>
        <p:spPr>
          <a:xfrm>
            <a:off x="10315153" y="4966521"/>
            <a:ext cx="1291772" cy="682171"/>
          </a:xfrm>
          <a:prstGeom prst="roundRect">
            <a:avLst/>
          </a:prstGeom>
          <a:solidFill>
            <a:srgbClr val="00AFCE"/>
          </a:solidFill>
          <a:ln>
            <a:solidFill>
              <a:srgbClr val="00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停止采集，释放缓存，关闭设备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C66F70-89D2-41A2-90F4-8BABD5EEB8B5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2081925" y="4064000"/>
            <a:ext cx="62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3199-0C6E-4092-BC4F-07135E9381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995059" y="4063999"/>
            <a:ext cx="564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90146D-0E47-4502-AF1A-04158C8F657D}"/>
              </a:ext>
            </a:extLst>
          </p:cNvPr>
          <p:cNvCxnSpPr>
            <a:stCxn id="6" idx="3"/>
          </p:cNvCxnSpPr>
          <p:nvPr/>
        </p:nvCxnSpPr>
        <p:spPr>
          <a:xfrm>
            <a:off x="5851510" y="4063999"/>
            <a:ext cx="6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E1E3-0514-481D-AB19-8DF41D3A05C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7745123" y="4063998"/>
            <a:ext cx="584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963CAC-C5A9-4B50-B308-E2D9899EA852}"/>
              </a:ext>
            </a:extLst>
          </p:cNvPr>
          <p:cNvCxnSpPr>
            <a:stCxn id="8" idx="3"/>
          </p:cNvCxnSpPr>
          <p:nvPr/>
        </p:nvCxnSpPr>
        <p:spPr>
          <a:xfrm>
            <a:off x="9621095" y="4063998"/>
            <a:ext cx="36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466F4E-243E-466A-B7A7-3C300C1F7B95}"/>
              </a:ext>
            </a:extLst>
          </p:cNvPr>
          <p:cNvCxnSpPr/>
          <p:nvPr/>
        </p:nvCxnSpPr>
        <p:spPr>
          <a:xfrm>
            <a:off x="9988826" y="4063998"/>
            <a:ext cx="0" cy="59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C8B014-6A0C-4C3F-A026-5365477FC349}"/>
              </a:ext>
            </a:extLst>
          </p:cNvPr>
          <p:cNvCxnSpPr/>
          <p:nvPr/>
        </p:nvCxnSpPr>
        <p:spPr>
          <a:xfrm flipH="1">
            <a:off x="2315817" y="4661452"/>
            <a:ext cx="7673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5340CB9-3E94-44BE-A98C-BF8EB5E1B225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2186475" y="4790794"/>
            <a:ext cx="646155" cy="387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4CD731-705E-4FDC-8479-5C57714902F5}"/>
              </a:ext>
            </a:extLst>
          </p:cNvPr>
          <p:cNvCxnSpPr/>
          <p:nvPr/>
        </p:nvCxnSpPr>
        <p:spPr>
          <a:xfrm flipV="1">
            <a:off x="4004819" y="5307606"/>
            <a:ext cx="564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83C481-08AE-4DA0-BCDD-DE6A8AD3A90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841750" y="5298139"/>
            <a:ext cx="611601" cy="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7BDC08-FBD8-4D3F-BE1A-67040DD92AE2}"/>
              </a:ext>
            </a:extLst>
          </p:cNvPr>
          <p:cNvCxnSpPr/>
          <p:nvPr/>
        </p:nvCxnSpPr>
        <p:spPr>
          <a:xfrm flipV="1">
            <a:off x="7745123" y="5300008"/>
            <a:ext cx="564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5A36A3-6570-437C-B3EE-5D9F42364F7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621095" y="5307607"/>
            <a:ext cx="694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0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A4A3EB-D457-1243-A970-F942F1DAF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91" y="1620119"/>
            <a:ext cx="10515600" cy="2396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阻塞模式</a:t>
            </a:r>
            <a:br>
              <a:rPr lang="en-US" altLang="zh-CN" dirty="0"/>
            </a:br>
            <a:r>
              <a:rPr lang="en-US" altLang="zh-CN" dirty="0" err="1"/>
              <a:t>cameraFd</a:t>
            </a:r>
            <a:r>
              <a:rPr lang="en-US" altLang="zh-CN" dirty="0"/>
              <a:t> = open("/dev/video0", O_RDWR, 0);</a:t>
            </a:r>
          </a:p>
          <a:p>
            <a:pPr marL="0" indent="0">
              <a:buNone/>
            </a:pPr>
            <a:r>
              <a:rPr lang="zh-CN" altLang="en-US" dirty="0"/>
              <a:t>非阻塞模式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cameraFd</a:t>
            </a:r>
            <a:r>
              <a:rPr lang="en-US" altLang="zh-CN" dirty="0"/>
              <a:t> = open("/dev/video0", O_RDWR | O_NONBLOCK, 0);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打开设备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打开设备文件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设置设备的视频格式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1200" dirty="0">
                  <a:solidFill>
                    <a:schemeClr val="tx1"/>
                  </a:solidFill>
                </a:rPr>
                <a:t>ISP</a:t>
              </a:r>
              <a:r>
                <a:rPr lang="zh-CN" altLang="en-US" sz="12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开始视频采集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1200" dirty="0">
                  <a:solidFill>
                    <a:schemeClr val="tx1"/>
                  </a:solidFill>
                </a:rPr>
                <a:t>RGA</a:t>
              </a:r>
              <a:r>
                <a:rPr lang="zh-CN" altLang="en-US" sz="12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A4A3EB-D457-1243-A970-F942F1DA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ret = </a:t>
            </a:r>
            <a:r>
              <a:rPr lang="en-US" altLang="zh-CN" dirty="0" err="1"/>
              <a:t>ioctl</a:t>
            </a:r>
            <a:r>
              <a:rPr lang="en-US" altLang="zh-CN" dirty="0"/>
              <a:t>(</a:t>
            </a:r>
            <a:r>
              <a:rPr lang="en-US" altLang="zh-CN" dirty="0" err="1"/>
              <a:t>fd</a:t>
            </a:r>
            <a:r>
              <a:rPr lang="en-US" altLang="zh-CN" dirty="0"/>
              <a:t>, VIDIOC_QUERYCAP, &amp;cap);</a:t>
            </a:r>
            <a:br>
              <a:rPr lang="en-US" altLang="zh-CN" dirty="0"/>
            </a:br>
            <a:br>
              <a:rPr lang="zh-CN" altLang="en-US" dirty="0"/>
            </a:b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获取支持视频格式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设置设备的视频格式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5E9C2FC-0181-5D44-A6A1-CB0BDE7BA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16979"/>
              </p:ext>
            </p:extLst>
          </p:nvPr>
        </p:nvGraphicFramePr>
        <p:xfrm>
          <a:off x="1028075" y="1947589"/>
          <a:ext cx="10333345" cy="2834542"/>
        </p:xfrm>
        <a:graphic>
          <a:graphicData uri="http://schemas.openxmlformats.org/drawingml/2006/table">
            <a:tbl>
              <a:tblPr/>
              <a:tblGrid>
                <a:gridCol w="2938135">
                  <a:extLst>
                    <a:ext uri="{9D8B030D-6E8A-4147-A177-3AD203B41FA5}">
                      <a16:colId xmlns:a16="http://schemas.microsoft.com/office/drawing/2014/main" val="3392527978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3717843321"/>
                    </a:ext>
                  </a:extLst>
                </a:gridCol>
                <a:gridCol w="6275070">
                  <a:extLst>
                    <a:ext uri="{9D8B030D-6E8A-4147-A177-3AD203B41FA5}">
                      <a16:colId xmlns:a16="http://schemas.microsoft.com/office/drawing/2014/main" val="973039037"/>
                    </a:ext>
                  </a:extLst>
                </a:gridCol>
              </a:tblGrid>
              <a:tr h="62088">
                <a:tc gridSpan="3">
                  <a:txBody>
                    <a:bodyPr/>
                    <a:lstStyle/>
                    <a:p>
                      <a:r>
                        <a:rPr lang="en-US" sz="1400"/>
                        <a:t>Device Capabilities Flags¶</a:t>
                      </a:r>
                    </a:p>
                  </a:txBody>
                  <a:tcPr marL="15522" marR="15522" marT="7761" marB="7761" anchor="ctr"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422365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V4L2_CAP_VIDEO_CAPTURE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0x00000001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The device supports the single-planar API through the </a:t>
                      </a:r>
                      <a:r>
                        <a:rPr lang="en" sz="1400" u="none" strike="noStrike" dirty="0">
                          <a:solidFill>
                            <a:srgbClr val="9B59B6"/>
                          </a:solidFill>
                          <a:effectLst/>
                          <a:hlinkClick r:id="rId3"/>
                        </a:rPr>
                        <a:t>Video Capture</a:t>
                      </a:r>
                      <a:r>
                        <a:rPr lang="en" sz="1400" dirty="0">
                          <a:effectLst/>
                        </a:rPr>
                        <a:t> interface.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007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pt" sz="1400">
                          <a:effectLst/>
                        </a:rPr>
                        <a:t>V4L2_CAP_VIDEO_CAPTURE_MPLANE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0x00001000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>
                          <a:effectLst/>
                        </a:rPr>
                        <a:t>The device supports the </a:t>
                      </a:r>
                      <a:r>
                        <a:rPr lang="en" sz="1400" u="none" strike="noStrike">
                          <a:solidFill>
                            <a:srgbClr val="9B59B6"/>
                          </a:solidFill>
                          <a:effectLst/>
                          <a:hlinkClick r:id="rId4"/>
                        </a:rPr>
                        <a:t>multi-planar API</a:t>
                      </a:r>
                      <a:r>
                        <a:rPr lang="en" sz="1400">
                          <a:effectLst/>
                        </a:rPr>
                        <a:t> through the </a:t>
                      </a:r>
                      <a:r>
                        <a:rPr lang="en" sz="1400" u="none" strike="noStrike">
                          <a:solidFill>
                            <a:srgbClr val="9B59B6"/>
                          </a:solidFill>
                          <a:effectLst/>
                          <a:hlinkClick r:id="rId3"/>
                        </a:rPr>
                        <a:t>Video Capture</a:t>
                      </a:r>
                      <a:r>
                        <a:rPr lang="en" sz="1400">
                          <a:effectLst/>
                        </a:rPr>
                        <a:t> interface.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8019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 dirty="0">
                          <a:effectLst/>
                        </a:rPr>
                        <a:t>V4L2_CAP_VIDEO_OUTPUT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0x00000002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>
                          <a:effectLst/>
                        </a:rPr>
                        <a:t>The device supports the single-planar API through the </a:t>
                      </a:r>
                      <a:r>
                        <a:rPr lang="en" sz="1400" u="none" strike="noStrike">
                          <a:solidFill>
                            <a:srgbClr val="9B59B6"/>
                          </a:solidFill>
                          <a:effectLst/>
                          <a:hlinkClick r:id="rId5"/>
                        </a:rPr>
                        <a:t>Video Output</a:t>
                      </a:r>
                      <a:r>
                        <a:rPr lang="en" sz="1400">
                          <a:effectLst/>
                        </a:rPr>
                        <a:t> interface.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227226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altLang="zh-CN" sz="1400" dirty="0">
                          <a:effectLst/>
                        </a:rPr>
                        <a:t>……</a:t>
                      </a:r>
                      <a:endParaRPr lang="en-US" sz="1400" dirty="0">
                        <a:effectLst/>
                      </a:endParaRP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 sz="1400">
                        <a:effectLst/>
                      </a:endParaRP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" sz="1400" dirty="0">
                        <a:effectLst/>
                      </a:endParaRP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51486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 dirty="0">
                          <a:effectLst/>
                        </a:rPr>
                        <a:t>V4L2_CAP_READWRITE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0x01000000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The device supports the </a:t>
                      </a:r>
                      <a:r>
                        <a:rPr lang="en" sz="1400" u="none" strike="noStrike" dirty="0">
                          <a:solidFill>
                            <a:srgbClr val="9B59B6"/>
                          </a:solidFill>
                          <a:effectLst/>
                          <a:hlinkClick r:id="rId6"/>
                        </a:rPr>
                        <a:t>read()</a:t>
                      </a:r>
                      <a:r>
                        <a:rPr lang="en" sz="1400" dirty="0">
                          <a:effectLst/>
                        </a:rPr>
                        <a:t> and/or </a:t>
                      </a:r>
                      <a:r>
                        <a:rPr lang="en" sz="1400" u="none" strike="noStrike" dirty="0">
                          <a:solidFill>
                            <a:srgbClr val="9B59B6"/>
                          </a:solidFill>
                          <a:effectLst/>
                          <a:hlinkClick r:id="rId6"/>
                        </a:rPr>
                        <a:t>write()</a:t>
                      </a:r>
                      <a:r>
                        <a:rPr lang="en" sz="1400" dirty="0">
                          <a:effectLst/>
                        </a:rPr>
                        <a:t> I/O methods.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591984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 dirty="0">
                          <a:effectLst/>
                        </a:rPr>
                        <a:t>V4L2_CAP_ASYNCIO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dirty="0">
                          <a:effectLst/>
                        </a:rPr>
                        <a:t>0x02000000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The device supports the </a:t>
                      </a:r>
                      <a:r>
                        <a:rPr lang="en" sz="1400" u="none" strike="noStrike" dirty="0">
                          <a:solidFill>
                            <a:srgbClr val="9B59B6"/>
                          </a:solidFill>
                          <a:effectLst/>
                          <a:hlinkClick r:id="rId7"/>
                        </a:rPr>
                        <a:t>asynchronous</a:t>
                      </a:r>
                      <a:r>
                        <a:rPr lang="en" sz="1400" dirty="0">
                          <a:effectLst/>
                        </a:rPr>
                        <a:t> I/O methods.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901492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V4L2_CAP_STREAMING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0x04000000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The device supports the </a:t>
                      </a:r>
                      <a:r>
                        <a:rPr lang="en" sz="1400" u="none" strike="noStrike" dirty="0">
                          <a:solidFill>
                            <a:srgbClr val="9B59B6"/>
                          </a:solidFill>
                          <a:effectLst/>
                          <a:hlinkClick r:id="rId8"/>
                        </a:rPr>
                        <a:t>streaming</a:t>
                      </a:r>
                      <a:r>
                        <a:rPr lang="en" sz="1400" dirty="0">
                          <a:effectLst/>
                        </a:rPr>
                        <a:t> I/O method.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68718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 dirty="0">
                          <a:effectLst/>
                        </a:rPr>
                        <a:t>V4L2_CAP_META_OUTPUT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0x08000000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>
                          <a:effectLst/>
                        </a:rPr>
                        <a:t>The device supports the </a:t>
                      </a:r>
                      <a:r>
                        <a:rPr lang="en" sz="1400" u="none" strike="noStrike">
                          <a:solidFill>
                            <a:srgbClr val="9B59B6"/>
                          </a:solidFill>
                          <a:effectLst/>
                          <a:hlinkClick r:id="rId9"/>
                        </a:rPr>
                        <a:t>Metadata Interface</a:t>
                      </a:r>
                      <a:r>
                        <a:rPr lang="en" sz="1400">
                          <a:effectLst/>
                        </a:rPr>
                        <a:t> output interface.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45583"/>
                  </a:ext>
                </a:extLst>
              </a:tr>
              <a:tr h="119002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V4L2_CAP_TOUCH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0x10000000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This is a touch device.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72753"/>
                  </a:ext>
                </a:extLst>
              </a:tr>
              <a:tr h="165568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V4L2_CAP_DEVICE_CAPS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0x80000000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400" dirty="0">
                          <a:effectLst/>
                        </a:rPr>
                        <a:t>The driver fills the </a:t>
                      </a:r>
                      <a:r>
                        <a:rPr lang="en" sz="1400" dirty="0" err="1">
                          <a:effectLst/>
                        </a:rPr>
                        <a:t>device_caps</a:t>
                      </a:r>
                      <a:r>
                        <a:rPr lang="en" sz="1400" dirty="0">
                          <a:effectLst/>
                        </a:rPr>
                        <a:t> field. This capability can only appear in the capabilities field and never in the </a:t>
                      </a:r>
                      <a:r>
                        <a:rPr lang="en" sz="1400" dirty="0" err="1">
                          <a:effectLst/>
                        </a:rPr>
                        <a:t>device_caps</a:t>
                      </a:r>
                      <a:r>
                        <a:rPr lang="en" sz="1400" dirty="0">
                          <a:effectLst/>
                        </a:rPr>
                        <a:t> field.</a:t>
                      </a:r>
                    </a:p>
                  </a:txBody>
                  <a:tcPr marL="25870" marR="25870" marT="12935" marB="12935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80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33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A4A3EB-D457-1243-A970-F942F1DAF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91" y="1489294"/>
            <a:ext cx="5394809" cy="328224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</a:t>
            </a:r>
            <a:r>
              <a:rPr lang="en-US" altLang="zh-CN" dirty="0" err="1"/>
              <a:t>fmtdesc.index</a:t>
            </a:r>
            <a:r>
              <a:rPr lang="en-US" altLang="zh-CN" dirty="0"/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</a:t>
            </a:r>
            <a:r>
              <a:rPr lang="en-US" altLang="zh-CN" dirty="0" err="1"/>
              <a:t>fmtdesc.type</a:t>
            </a:r>
            <a:r>
              <a:rPr lang="en-US" altLang="zh-CN" dirty="0"/>
              <a:t> = V4L2_BUF_TYPE_VIDEO_CAPTURE;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while(1)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ret = </a:t>
            </a:r>
            <a:r>
              <a:rPr lang="en-US" altLang="zh-CN" dirty="0" err="1"/>
              <a:t>ioctl</a:t>
            </a:r>
            <a:r>
              <a:rPr lang="en-US" altLang="zh-CN" dirty="0"/>
              <a:t>(</a:t>
            </a:r>
            <a:r>
              <a:rPr lang="en-US" altLang="zh-CN" dirty="0" err="1"/>
              <a:t>fd</a:t>
            </a:r>
            <a:r>
              <a:rPr lang="en-US" altLang="zh-CN" dirty="0"/>
              <a:t>, VIDIOC_ENUM_FMT, &amp;</a:t>
            </a:r>
            <a:r>
              <a:rPr lang="en-US" altLang="zh-CN" dirty="0" err="1"/>
              <a:t>fmtdesc</a:t>
            </a:r>
            <a:r>
              <a:rPr lang="en-US" altLang="zh-CN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if(</a:t>
            </a:r>
            <a:r>
              <a:rPr lang="en-US" altLang="zh-CN" dirty="0" err="1"/>
              <a:t>fmtdesc.pixelformat</a:t>
            </a:r>
            <a:r>
              <a:rPr lang="en-US" altLang="zh-CN" dirty="0"/>
              <a:t> == format)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    found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    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    </a:t>
            </a:r>
            <a:r>
              <a:rPr lang="en-US" altLang="zh-CN" dirty="0" err="1"/>
              <a:t>fmtdesc.index</a:t>
            </a:r>
            <a:r>
              <a:rPr lang="en-US" altLang="zh-CN" dirty="0"/>
              <a:t>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    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9D51AF-C328-8748-942E-5DFB72C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设置视频格式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875ED9-058C-DB45-A725-CFD84B39EDD0}"/>
              </a:ext>
            </a:extLst>
          </p:cNvPr>
          <p:cNvGrpSpPr/>
          <p:nvPr/>
        </p:nvGrpSpPr>
        <p:grpSpPr>
          <a:xfrm>
            <a:off x="674037" y="5120303"/>
            <a:ext cx="8822889" cy="1124170"/>
            <a:chOff x="674037" y="4318693"/>
            <a:chExt cx="10816772" cy="192578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58D66BC0-7DAE-464E-9C0F-7F0902213C02}"/>
                </a:ext>
              </a:extLst>
            </p:cNvPr>
            <p:cNvSpPr/>
            <p:nvPr/>
          </p:nvSpPr>
          <p:spPr>
            <a:xfrm>
              <a:off x="674037" y="4318695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打开设备文件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333C3-CC4A-8C49-B44C-D766460A8FD8}"/>
                </a:ext>
              </a:extLst>
            </p:cNvPr>
            <p:cNvSpPr/>
            <p:nvPr/>
          </p:nvSpPr>
          <p:spPr>
            <a:xfrm>
              <a:off x="2587171" y="4318695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获取当前设备支持的视频格式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3C873D-0FBF-9E45-A30E-3AC0A63639E2}"/>
                </a:ext>
              </a:extLst>
            </p:cNvPr>
            <p:cNvSpPr/>
            <p:nvPr/>
          </p:nvSpPr>
          <p:spPr>
            <a:xfrm>
              <a:off x="4443622" y="4318694"/>
              <a:ext cx="1291772" cy="682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设置设备的视频格式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601E7-0F3C-2048-9C91-731095C480D7}"/>
                </a:ext>
              </a:extLst>
            </p:cNvPr>
            <p:cNvSpPr/>
            <p:nvPr/>
          </p:nvSpPr>
          <p:spPr>
            <a:xfrm>
              <a:off x="6337235" y="4318694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申请缓存，启动</a:t>
              </a:r>
              <a:r>
                <a:rPr lang="en-US" altLang="zh-CN" sz="900" dirty="0">
                  <a:solidFill>
                    <a:schemeClr val="tx1"/>
                  </a:solidFill>
                </a:rPr>
                <a:t>ISP</a:t>
              </a:r>
              <a:r>
                <a:rPr lang="zh-CN" altLang="en-US" sz="900" dirty="0">
                  <a:solidFill>
                    <a:schemeClr val="tx1"/>
                  </a:solidFill>
                </a:rPr>
                <a:t>引擎，根据相机设置对焦模式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792BA-9059-4D4C-95E6-28C70B755CA0}"/>
                </a:ext>
              </a:extLst>
            </p:cNvPr>
            <p:cNvSpPr/>
            <p:nvPr/>
          </p:nvSpPr>
          <p:spPr>
            <a:xfrm>
              <a:off x="8213207" y="4318693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通过内存映射将缓冲区地址映射到用户空间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392466-B335-3A41-B702-819E20DCDE32}"/>
                </a:ext>
              </a:extLst>
            </p:cNvPr>
            <p:cNvSpPr/>
            <p:nvPr/>
          </p:nvSpPr>
          <p:spPr>
            <a:xfrm>
              <a:off x="2587171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将申请到的帧缓冲区放入视频采集输出队列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7986E-839E-A043-B670-F784DBE30601}"/>
                </a:ext>
              </a:extLst>
            </p:cNvPr>
            <p:cNvSpPr/>
            <p:nvPr/>
          </p:nvSpPr>
          <p:spPr>
            <a:xfrm>
              <a:off x="4443622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开始视频采集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A6AE1-0363-0243-B075-CEE9D9583D27}"/>
                </a:ext>
              </a:extLst>
            </p:cNvPr>
            <p:cNvSpPr/>
            <p:nvPr/>
          </p:nvSpPr>
          <p:spPr>
            <a:xfrm>
              <a:off x="6337235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900" dirty="0">
                  <a:solidFill>
                    <a:schemeClr val="tx1"/>
                  </a:solidFill>
                </a:rPr>
                <a:t>RGA</a:t>
              </a:r>
              <a:r>
                <a:rPr lang="zh-CN" altLang="en-US" sz="900" dirty="0">
                  <a:solidFill>
                    <a:schemeClr val="tx1"/>
                  </a:solidFill>
                </a:rPr>
                <a:t>对图像进行剪切，格式转换等操作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2EF20-0867-6245-80CF-13613B9C18E8}"/>
                </a:ext>
              </a:extLst>
            </p:cNvPr>
            <p:cNvSpPr/>
            <p:nvPr/>
          </p:nvSpPr>
          <p:spPr>
            <a:xfrm>
              <a:off x="8213207" y="5562302"/>
              <a:ext cx="1291772" cy="682171"/>
            </a:xfrm>
            <a:prstGeom prst="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将帧缓冲区重新放入视频采集输出队列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AF48F-F2CB-AB48-8CD9-A41282884D52}"/>
                </a:ext>
              </a:extLst>
            </p:cNvPr>
            <p:cNvSpPr/>
            <p:nvPr/>
          </p:nvSpPr>
          <p:spPr>
            <a:xfrm>
              <a:off x="10199037" y="5562302"/>
              <a:ext cx="1291772" cy="682171"/>
            </a:xfrm>
            <a:prstGeom prst="roundRect">
              <a:avLst/>
            </a:prstGeom>
            <a:grpFill/>
            <a:ln>
              <a:solidFill>
                <a:srgbClr val="00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停止采集，释放缓存，关闭设备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AAC45F36-9A59-644E-8D6F-72B279B5AE2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65809" y="4659781"/>
              <a:ext cx="62136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10D6D4EF-9A8D-D147-9708-2813B4E892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78943" y="4659780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D065D98B-9AB4-5C4B-978B-C49E45AC3C89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5394" y="4659780"/>
              <a:ext cx="60184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73C7D5B2-4E66-2346-B9B3-B06658F4931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7629007" y="4659779"/>
              <a:ext cx="584200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CB460767-2C0A-D742-A61B-CB8EF8799E7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9504979" y="4659779"/>
              <a:ext cx="367731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6A54B060-5D5A-7A41-826A-1963954B2FBE}"/>
                </a:ext>
              </a:extLst>
            </p:cNvPr>
            <p:cNvCxnSpPr/>
            <p:nvPr/>
          </p:nvCxnSpPr>
          <p:spPr>
            <a:xfrm>
              <a:off x="9872710" y="4659779"/>
              <a:ext cx="0" cy="59745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5626184D-89B6-8C4A-B119-2C41422B530C}"/>
                </a:ext>
              </a:extLst>
            </p:cNvPr>
            <p:cNvCxnSpPr/>
            <p:nvPr/>
          </p:nvCxnSpPr>
          <p:spPr>
            <a:xfrm flipH="1">
              <a:off x="2199701" y="5257233"/>
              <a:ext cx="7673009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8">
              <a:extLst>
                <a:ext uri="{FF2B5EF4-FFF2-40B4-BE49-F238E27FC236}">
                  <a16:creationId xmlns:a16="http://schemas.microsoft.com/office/drawing/2014/main" id="{775AFEA6-EE33-8C48-A160-82DCF4E0C678}"/>
                </a:ext>
              </a:extLst>
            </p:cNvPr>
            <p:cNvCxnSpPr>
              <a:endCxn id="9" idx="1"/>
            </p:cNvCxnSpPr>
            <p:nvPr/>
          </p:nvCxnSpPr>
          <p:spPr>
            <a:xfrm rot="16200000" flipH="1">
              <a:off x="2070359" y="5386575"/>
              <a:ext cx="646155" cy="387470"/>
            </a:xfrm>
            <a:prstGeom prst="bentConnector2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9230FC00-8BC9-F547-A5B8-BA16A29BA44F}"/>
                </a:ext>
              </a:extLst>
            </p:cNvPr>
            <p:cNvCxnSpPr/>
            <p:nvPr/>
          </p:nvCxnSpPr>
          <p:spPr>
            <a:xfrm flipV="1">
              <a:off x="3888703" y="5903387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4A4CB028-D970-FA41-AC5B-70E74B1F35A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25634" y="5893920"/>
              <a:ext cx="611601" cy="946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2C82181-CC69-844D-B864-611EFBFF2A4B}"/>
                </a:ext>
              </a:extLst>
            </p:cNvPr>
            <p:cNvCxnSpPr/>
            <p:nvPr/>
          </p:nvCxnSpPr>
          <p:spPr>
            <a:xfrm flipV="1">
              <a:off x="7629007" y="5895789"/>
              <a:ext cx="564679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C9ED87AE-5006-1243-91A0-45B8FE6A010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504979" y="5903388"/>
              <a:ext cx="69405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0849B79-1E78-994B-ABB1-0741340252ED}"/>
              </a:ext>
            </a:extLst>
          </p:cNvPr>
          <p:cNvSpPr/>
          <p:nvPr/>
        </p:nvSpPr>
        <p:spPr>
          <a:xfrm>
            <a:off x="5820151" y="1692098"/>
            <a:ext cx="6096000" cy="2525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    </a:t>
            </a:r>
            <a:r>
              <a:rPr lang="en-US" altLang="zh-CN" dirty="0" err="1"/>
              <a:t>memset</a:t>
            </a:r>
            <a:r>
              <a:rPr lang="en-US" altLang="zh-CN" dirty="0"/>
              <a:t>(&amp;fmt,0,sizeof(</a:t>
            </a:r>
            <a:r>
              <a:rPr lang="en-US" altLang="zh-CN" dirty="0" err="1"/>
              <a:t>fmt</a:t>
            </a:r>
            <a:r>
              <a:rPr lang="en-US" altLang="zh-CN" dirty="0"/>
              <a:t>));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 err="1"/>
              <a:t>fmt.type</a:t>
            </a:r>
            <a:r>
              <a:rPr lang="en-US" altLang="zh-CN" dirty="0"/>
              <a:t> = V4L2_BUF_TYPE_VIDEO_CAPTURE;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    </a:t>
            </a:r>
            <a:r>
              <a:rPr lang="en-US" altLang="zh-CN" dirty="0" err="1"/>
              <a:t>fmt.fmt.pix.width</a:t>
            </a:r>
            <a:r>
              <a:rPr lang="en-US" altLang="zh-CN" dirty="0"/>
              <a:t> = w;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    </a:t>
            </a:r>
            <a:r>
              <a:rPr lang="en-US" altLang="zh-CN" dirty="0" err="1"/>
              <a:t>fmt.fmt.pix.height</a:t>
            </a:r>
            <a:r>
              <a:rPr lang="en-US" altLang="zh-CN" dirty="0"/>
              <a:t> = h;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    </a:t>
            </a:r>
            <a:r>
              <a:rPr lang="en-US" altLang="zh-CN" dirty="0" err="1"/>
              <a:t>fmt.fmt.pix.pixelformat</a:t>
            </a:r>
            <a:r>
              <a:rPr lang="en-US" altLang="zh-CN" dirty="0"/>
              <a:t> </a:t>
            </a:r>
            <a:r>
              <a:rPr lang="en-US" altLang="zh-CN"/>
              <a:t>= format;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    </a:t>
            </a:r>
            <a:r>
              <a:rPr lang="en-US" altLang="zh-CN" dirty="0" err="1"/>
              <a:t>fmt.fmt.pix.field</a:t>
            </a:r>
            <a:r>
              <a:rPr lang="en-US" altLang="zh-CN" dirty="0"/>
              <a:t> = </a:t>
            </a:r>
            <a:r>
              <a:rPr lang="en-US" altLang="zh-CN" i="1" dirty="0"/>
              <a:t>V4L2_FIELD_INTERLACED</a:t>
            </a:r>
            <a:r>
              <a:rPr lang="en-US" altLang="zh-CN" dirty="0"/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    ret = </a:t>
            </a:r>
            <a:r>
              <a:rPr lang="en-US" altLang="zh-CN" dirty="0" err="1"/>
              <a:t>ioctl</a:t>
            </a:r>
            <a:r>
              <a:rPr lang="en-US" altLang="zh-CN" dirty="0"/>
              <a:t>(</a:t>
            </a:r>
            <a:r>
              <a:rPr lang="en-US" altLang="zh-CN" dirty="0" err="1"/>
              <a:t>fd</a:t>
            </a:r>
            <a:r>
              <a:rPr lang="en-US" altLang="zh-CN" dirty="0"/>
              <a:t>, VIDIOC_S_FMT, &amp;</a:t>
            </a:r>
            <a:r>
              <a:rPr lang="en-US" altLang="zh-CN" dirty="0" err="1"/>
              <a:t>fmt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972859"/>
      </p:ext>
    </p:extLst>
  </p:cSld>
  <p:clrMapOvr>
    <a:masterClrMapping/>
  </p:clrMapOvr>
</p:sld>
</file>

<file path=ppt/theme/theme1.xml><?xml version="1.0" encoding="utf-8"?>
<a:theme xmlns:a="http://schemas.openxmlformats.org/drawingml/2006/main" name="4_ARM PPT template 2016_Confidential">
  <a:themeElements>
    <a:clrScheme name="Custom 5">
      <a:dk1>
        <a:srgbClr val="414444"/>
      </a:dk1>
      <a:lt1>
        <a:sysClr val="window" lastClr="FFFFFF"/>
      </a:lt1>
      <a:dk2>
        <a:srgbClr val="000000"/>
      </a:dk2>
      <a:lt2>
        <a:srgbClr val="FFFFFF"/>
      </a:lt2>
      <a:accent1>
        <a:srgbClr val="128CAB"/>
      </a:accent1>
      <a:accent2>
        <a:srgbClr val="00A960"/>
      </a:accent2>
      <a:accent3>
        <a:srgbClr val="00C3DC"/>
      </a:accent3>
      <a:accent4>
        <a:srgbClr val="765F97"/>
      </a:accent4>
      <a:accent5>
        <a:srgbClr val="CF364A"/>
      </a:accent5>
      <a:accent6>
        <a:srgbClr val="909393"/>
      </a:accent6>
      <a:hlink>
        <a:srgbClr val="128CAB"/>
      </a:hlink>
      <a:folHlink>
        <a:srgbClr val="00C3DC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 cmpd="sng">
          <a:solidFill>
            <a:schemeClr val="accent1"/>
          </a:solidFill>
        </a:ln>
        <a:effectLst/>
      </a:spPr>
      <a:bodyPr rtlCol="0" anchor="t"/>
      <a:lstStyle>
        <a:defPPr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rgbClr val="128CAB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rm China EBC v0.2" id="{8BF90916-C516-5E43-ADBD-C54F0A2C94D3}" vid="{FC2DAEDB-151F-6944-8633-5DDC06737CC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IDK Introduction 20190114(内部0114)  -  只读" id="{1F10E882-EEF5-C144-87B8-8CD96D426562}" vid="{EDC088EA-C7FE-F54C-B3A4-E75C88D6851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Arm China</Template>
  <TotalTime>6869</TotalTime>
  <Words>2290</Words>
  <Application>Microsoft Office PowerPoint</Application>
  <PresentationFormat>宽屏</PresentationFormat>
  <Paragraphs>266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Menlo</vt:lpstr>
      <vt:lpstr>微软雅黑</vt:lpstr>
      <vt:lpstr>等线</vt:lpstr>
      <vt:lpstr>Arial</vt:lpstr>
      <vt:lpstr>Calibri</vt:lpstr>
      <vt:lpstr>Calibri Light</vt:lpstr>
      <vt:lpstr>Courier New</vt:lpstr>
      <vt:lpstr>Gill Sans MT</vt:lpstr>
      <vt:lpstr>Wingdings</vt:lpstr>
      <vt:lpstr>4_ARM PPT template 2016_Confidential</vt:lpstr>
      <vt:lpstr>Office 主题</vt:lpstr>
      <vt:lpstr>基础知识</vt:lpstr>
      <vt:lpstr>嵌入式处理的意义</vt:lpstr>
      <vt:lpstr>ARM处理器</vt:lpstr>
      <vt:lpstr>ARM与Intel处理器的区别</vt:lpstr>
      <vt:lpstr>Image basic</vt:lpstr>
      <vt:lpstr>EAI610-应用案例： 图像采集</vt:lpstr>
      <vt:lpstr>打开设备</vt:lpstr>
      <vt:lpstr>获取支持视频格式</vt:lpstr>
      <vt:lpstr>设置视频格式</vt:lpstr>
      <vt:lpstr>申请缓存</vt:lpstr>
      <vt:lpstr>配置ISP和3A参数</vt:lpstr>
      <vt:lpstr>启动视频</vt:lpstr>
      <vt:lpstr>配置RGA</vt:lpstr>
      <vt:lpstr>视频处理（显示）</vt:lpstr>
      <vt:lpstr>停止视频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capture on EAIDK</dc:title>
  <dc:creator>David Bian (Arm Technology China)</dc:creator>
  <cp:lastModifiedBy>Lenovo</cp:lastModifiedBy>
  <cp:revision>83</cp:revision>
  <dcterms:created xsi:type="dcterms:W3CDTF">2019-01-16T01:50:54Z</dcterms:created>
  <dcterms:modified xsi:type="dcterms:W3CDTF">2019-07-02T03:39:52Z</dcterms:modified>
</cp:coreProperties>
</file>